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6" r:id="rId3"/>
    <p:sldId id="267" r:id="rId4"/>
    <p:sldId id="258" r:id="rId5"/>
    <p:sldId id="263" r:id="rId6"/>
    <p:sldId id="265" r:id="rId7"/>
    <p:sldId id="264" r:id="rId8"/>
    <p:sldId id="271" r:id="rId9"/>
    <p:sldId id="272" r:id="rId10"/>
    <p:sldId id="273" r:id="rId11"/>
    <p:sldId id="290" r:id="rId12"/>
    <p:sldId id="270" r:id="rId13"/>
    <p:sldId id="289" r:id="rId14"/>
    <p:sldId id="274" r:id="rId15"/>
    <p:sldId id="268" r:id="rId16"/>
    <p:sldId id="259" r:id="rId17"/>
    <p:sldId id="260" r:id="rId18"/>
    <p:sldId id="261" r:id="rId19"/>
    <p:sldId id="269" r:id="rId20"/>
    <p:sldId id="257" r:id="rId21"/>
    <p:sldId id="277" r:id="rId22"/>
    <p:sldId id="278" r:id="rId23"/>
    <p:sldId id="279" r:id="rId24"/>
    <p:sldId id="280" r:id="rId25"/>
    <p:sldId id="285" r:id="rId26"/>
    <p:sldId id="286" r:id="rId27"/>
    <p:sldId id="288" r:id="rId28"/>
    <p:sldId id="275" r:id="rId29"/>
    <p:sldId id="276" r:id="rId30"/>
    <p:sldId id="281" r:id="rId31"/>
    <p:sldId id="283" r:id="rId32"/>
    <p:sldId id="282" r:id="rId33"/>
    <p:sldId id="284" r:id="rId34"/>
  </p:sldIdLst>
  <p:sldSz cx="9144000" cy="6858000" type="screen4x3"/>
  <p:notesSz cx="6858000" cy="9144000"/>
  <p:embeddedFontLst>
    <p:embeddedFont>
      <p:font typeface="Garamond" panose="02020404030301010803" pitchFamily="18" charset="0"/>
      <p:regular r:id="rId35"/>
      <p:bold r:id="rId36"/>
      <p:italic r:id="rId37"/>
    </p:embeddedFont>
    <p:embeddedFont>
      <p:font typeface="Calibri" panose="020F0502020204030204" pitchFamily="34" charset="0"/>
      <p:regular r:id="rId38"/>
      <p:bold r:id="rId39"/>
      <p:italic r:id="rId40"/>
      <p:boldItalic r:id="rId41"/>
    </p:embeddedFont>
    <p:embeddedFont>
      <p:font typeface="Book Antiqua" panose="02040602050305030304" pitchFamily="18" charset="0"/>
      <p:regular r:id="rId42"/>
      <p:bold r:id="rId43"/>
      <p:italic r:id="rId44"/>
      <p:boldItalic r:id="rId45"/>
    </p:embeddedFont>
    <p:embeddedFont>
      <p:font typeface="Stencil" panose="040409050D0802020404" pitchFamily="82" charset="0"/>
      <p:regular r:id="rId46"/>
    </p:embeddedFont>
    <p:embeddedFont>
      <p:font typeface="Tahoma" panose="020B0604030504040204" pitchFamily="34" charset="0"/>
      <p:regular r:id="rId47"/>
      <p:bold r:id="rId48"/>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4660"/>
  </p:normalViewPr>
  <p:slideViewPr>
    <p:cSldViewPr snapToGrid="0">
      <p:cViewPr varScale="1">
        <p:scale>
          <a:sx n="80" d="100"/>
          <a:sy n="80" d="100"/>
        </p:scale>
        <p:origin x="1170" y="210"/>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06BA23-8811-4509-87DB-AC14501E17FD}" type="datetimeFigureOut">
              <a:rPr lang="en-US"/>
              <a:pPr>
                <a:defRPr/>
              </a:pPr>
              <a:t>11/29/2015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80B21B-BBFD-4813-8B72-138586B08863}" type="slidenum">
              <a:rPr lang="en-US"/>
              <a:pPr>
                <a:defRPr/>
              </a:pPr>
              <a:t>‹#›</a:t>
            </a:fld>
            <a:endParaRPr lang="en-US" dirty="0"/>
          </a:p>
        </p:txBody>
      </p:sp>
    </p:spTree>
    <p:extLst>
      <p:ext uri="{BB962C8B-B14F-4D97-AF65-F5344CB8AC3E}">
        <p14:creationId xmlns:p14="http://schemas.microsoft.com/office/powerpoint/2010/main" val="409443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6CE274-648D-47F6-BE98-1F60E182A060}" type="datetimeFigureOut">
              <a:rPr lang="en-US"/>
              <a:pPr>
                <a:defRPr/>
              </a:pPr>
              <a:t>11/29/2015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8D14DF-66F3-44A0-AB18-251113901C8B}" type="slidenum">
              <a:rPr lang="en-US"/>
              <a:pPr>
                <a:defRPr/>
              </a:pPr>
              <a:t>‹#›</a:t>
            </a:fld>
            <a:endParaRPr lang="en-US" dirty="0"/>
          </a:p>
        </p:txBody>
      </p:sp>
    </p:spTree>
    <p:extLst>
      <p:ext uri="{BB962C8B-B14F-4D97-AF65-F5344CB8AC3E}">
        <p14:creationId xmlns:p14="http://schemas.microsoft.com/office/powerpoint/2010/main" val="27668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179E1F-ED8B-497B-8845-BDAEF7B046D9}" type="datetimeFigureOut">
              <a:rPr lang="en-US"/>
              <a:pPr>
                <a:defRPr/>
              </a:pPr>
              <a:t>11/29/2015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A42229-6C90-4C3B-A14B-1E6F2C7A785F}" type="slidenum">
              <a:rPr lang="en-US"/>
              <a:pPr>
                <a:defRPr/>
              </a:pPr>
              <a:t>‹#›</a:t>
            </a:fld>
            <a:endParaRPr lang="en-US" dirty="0"/>
          </a:p>
        </p:txBody>
      </p:sp>
    </p:spTree>
    <p:extLst>
      <p:ext uri="{BB962C8B-B14F-4D97-AF65-F5344CB8AC3E}">
        <p14:creationId xmlns:p14="http://schemas.microsoft.com/office/powerpoint/2010/main" val="202464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F5C9E7-E9BE-4E68-B198-54A0AD5F22D8}" type="datetimeFigureOut">
              <a:rPr lang="en-US"/>
              <a:pPr>
                <a:defRPr/>
              </a:pPr>
              <a:t>11/29/2015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5AE3BF-80DB-44F0-8BF0-606B724BA07E}" type="slidenum">
              <a:rPr lang="en-US"/>
              <a:pPr>
                <a:defRPr/>
              </a:pPr>
              <a:t>‹#›</a:t>
            </a:fld>
            <a:endParaRPr lang="en-US" dirty="0"/>
          </a:p>
        </p:txBody>
      </p:sp>
    </p:spTree>
    <p:extLst>
      <p:ext uri="{BB962C8B-B14F-4D97-AF65-F5344CB8AC3E}">
        <p14:creationId xmlns:p14="http://schemas.microsoft.com/office/powerpoint/2010/main" val="173514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7C4713-553E-4D01-9E39-81B671554D84}" type="datetimeFigureOut">
              <a:rPr lang="en-US"/>
              <a:pPr>
                <a:defRPr/>
              </a:pPr>
              <a:t>11/29/2015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0E5F10-24D9-45E9-985A-00AD62C1B772}" type="slidenum">
              <a:rPr lang="en-US"/>
              <a:pPr>
                <a:defRPr/>
              </a:pPr>
              <a:t>‹#›</a:t>
            </a:fld>
            <a:endParaRPr lang="en-US" dirty="0"/>
          </a:p>
        </p:txBody>
      </p:sp>
    </p:spTree>
    <p:extLst>
      <p:ext uri="{BB962C8B-B14F-4D97-AF65-F5344CB8AC3E}">
        <p14:creationId xmlns:p14="http://schemas.microsoft.com/office/powerpoint/2010/main" val="776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90DFE5-E1B7-4301-A915-1EECDA8B86C0}" type="datetimeFigureOut">
              <a:rPr lang="en-US"/>
              <a:pPr>
                <a:defRPr/>
              </a:pPr>
              <a:t>11/29/2015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4ECF88-F789-402D-A937-4F245F4B5C46}" type="slidenum">
              <a:rPr lang="en-US"/>
              <a:pPr>
                <a:defRPr/>
              </a:pPr>
              <a:t>‹#›</a:t>
            </a:fld>
            <a:endParaRPr lang="en-US" dirty="0"/>
          </a:p>
        </p:txBody>
      </p:sp>
    </p:spTree>
    <p:extLst>
      <p:ext uri="{BB962C8B-B14F-4D97-AF65-F5344CB8AC3E}">
        <p14:creationId xmlns:p14="http://schemas.microsoft.com/office/powerpoint/2010/main" val="230486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F37AB1-2000-43B8-BF1C-26BC88CB6B41}" type="datetimeFigureOut">
              <a:rPr lang="en-US"/>
              <a:pPr>
                <a:defRPr/>
              </a:pPr>
              <a:t>11/29/2015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798BF01-C951-4127-8A3E-682735230DE6}" type="slidenum">
              <a:rPr lang="en-US"/>
              <a:pPr>
                <a:defRPr/>
              </a:pPr>
              <a:t>‹#›</a:t>
            </a:fld>
            <a:endParaRPr lang="en-US" dirty="0"/>
          </a:p>
        </p:txBody>
      </p:sp>
    </p:spTree>
    <p:extLst>
      <p:ext uri="{BB962C8B-B14F-4D97-AF65-F5344CB8AC3E}">
        <p14:creationId xmlns:p14="http://schemas.microsoft.com/office/powerpoint/2010/main" val="288734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37D3F6-0527-4CB8-AC58-AFB3B2C4E48B}" type="datetimeFigureOut">
              <a:rPr lang="en-US"/>
              <a:pPr>
                <a:defRPr/>
              </a:pPr>
              <a:t>11/29/2015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4A510EE-BC65-4F16-BA5F-50472F5AD912}" type="slidenum">
              <a:rPr lang="en-US"/>
              <a:pPr>
                <a:defRPr/>
              </a:pPr>
              <a:t>‹#›</a:t>
            </a:fld>
            <a:endParaRPr lang="en-US" dirty="0"/>
          </a:p>
        </p:txBody>
      </p:sp>
    </p:spTree>
    <p:extLst>
      <p:ext uri="{BB962C8B-B14F-4D97-AF65-F5344CB8AC3E}">
        <p14:creationId xmlns:p14="http://schemas.microsoft.com/office/powerpoint/2010/main" val="389482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70A6C4-4CFA-4F35-BD23-733516F6678C}" type="datetimeFigureOut">
              <a:rPr lang="en-US"/>
              <a:pPr>
                <a:defRPr/>
              </a:pPr>
              <a:t>11/29/2015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2B2187F-5AB5-4E10-A52D-12D865DA39F7}" type="slidenum">
              <a:rPr lang="en-US"/>
              <a:pPr>
                <a:defRPr/>
              </a:pPr>
              <a:t>‹#›</a:t>
            </a:fld>
            <a:endParaRPr lang="en-US" dirty="0"/>
          </a:p>
        </p:txBody>
      </p:sp>
    </p:spTree>
    <p:extLst>
      <p:ext uri="{BB962C8B-B14F-4D97-AF65-F5344CB8AC3E}">
        <p14:creationId xmlns:p14="http://schemas.microsoft.com/office/powerpoint/2010/main" val="420658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3DC839-F467-4830-AD61-CE725820EB58}" type="datetimeFigureOut">
              <a:rPr lang="en-US"/>
              <a:pPr>
                <a:defRPr/>
              </a:pPr>
              <a:t>11/29/2015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D079E0-D688-4C87-80F4-A28423CF75A9}" type="slidenum">
              <a:rPr lang="en-US"/>
              <a:pPr>
                <a:defRPr/>
              </a:pPr>
              <a:t>‹#›</a:t>
            </a:fld>
            <a:endParaRPr lang="en-US" dirty="0"/>
          </a:p>
        </p:txBody>
      </p:sp>
    </p:spTree>
    <p:extLst>
      <p:ext uri="{BB962C8B-B14F-4D97-AF65-F5344CB8AC3E}">
        <p14:creationId xmlns:p14="http://schemas.microsoft.com/office/powerpoint/2010/main" val="363396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FF5401-AD2F-4F8A-A8C2-682C84C1CC45}" type="datetimeFigureOut">
              <a:rPr lang="en-US"/>
              <a:pPr>
                <a:defRPr/>
              </a:pPr>
              <a:t>11/29/2015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5B9002-D025-4140-81CE-B735592A127F}" type="slidenum">
              <a:rPr lang="en-US"/>
              <a:pPr>
                <a:defRPr/>
              </a:pPr>
              <a:t>‹#›</a:t>
            </a:fld>
            <a:endParaRPr lang="en-US" dirty="0"/>
          </a:p>
        </p:txBody>
      </p:sp>
    </p:spTree>
    <p:extLst>
      <p:ext uri="{BB962C8B-B14F-4D97-AF65-F5344CB8AC3E}">
        <p14:creationId xmlns:p14="http://schemas.microsoft.com/office/powerpoint/2010/main" val="320655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C6A2462-7295-4F67-9BAE-407CC084CDD2}" type="datetimeFigureOut">
              <a:rPr lang="en-US"/>
              <a:pPr>
                <a:defRPr/>
              </a:pPr>
              <a:t>11/29/2015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33128AF-411C-4247-B170-C5C3EE07EC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hyperlink" Target="http://www.ushmm.org/wlc/en/article.php?ModuleId=10005175"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7.jpg"/><Relationship Id="rId4" Type="http://schemas.openxmlformats.org/officeDocument/2006/relationships/hyperlink" Target="http://www.ushmm.org/wlc/en/article.php?ModuleId=1000568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ushmm.org/wlc/en/article.php?ModuleId=1000742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15.png"/><Relationship Id="rId18" Type="http://schemas.openxmlformats.org/officeDocument/2006/relationships/image" Target="../media/image8.png"/><Relationship Id="rId26" Type="http://schemas.openxmlformats.org/officeDocument/2006/relationships/image" Target="../media/image86.png"/><Relationship Id="rId3" Type="http://schemas.openxmlformats.org/officeDocument/2006/relationships/image" Target="../media/image16.png"/><Relationship Id="rId21" Type="http://schemas.openxmlformats.org/officeDocument/2006/relationships/image" Target="../media/image82.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5.png"/><Relationship Id="rId25" Type="http://schemas.openxmlformats.org/officeDocument/2006/relationships/image" Target="../media/image85.png"/><Relationship Id="rId2" Type="http://schemas.openxmlformats.org/officeDocument/2006/relationships/image" Target="../media/image2.png"/><Relationship Id="rId16" Type="http://schemas.openxmlformats.org/officeDocument/2006/relationships/image" Target="../media/image81.png"/><Relationship Id="rId20" Type="http://schemas.openxmlformats.org/officeDocument/2006/relationships/image" Target="../media/image12.png"/><Relationship Id="rId29" Type="http://schemas.openxmlformats.org/officeDocument/2006/relationships/image" Target="../media/image89.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84.png"/><Relationship Id="rId5" Type="http://schemas.openxmlformats.org/officeDocument/2006/relationships/image" Target="../media/image71.png"/><Relationship Id="rId15" Type="http://schemas.openxmlformats.org/officeDocument/2006/relationships/image" Target="../media/image80.png"/><Relationship Id="rId23" Type="http://schemas.openxmlformats.org/officeDocument/2006/relationships/image" Target="../media/image83.jpeg"/><Relationship Id="rId28" Type="http://schemas.openxmlformats.org/officeDocument/2006/relationships/image" Target="../media/image88.png"/><Relationship Id="rId10" Type="http://schemas.openxmlformats.org/officeDocument/2006/relationships/image" Target="../media/image76.png"/><Relationship Id="rId19" Type="http://schemas.openxmlformats.org/officeDocument/2006/relationships/image" Target="../media/image11.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79.png"/><Relationship Id="rId22" Type="http://schemas.openxmlformats.org/officeDocument/2006/relationships/image" Target="../media/image4.png"/><Relationship Id="rId27" Type="http://schemas.openxmlformats.org/officeDocument/2006/relationships/image" Target="../media/image87.png"/><Relationship Id="rId30"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8.png"/><Relationship Id="rId18" Type="http://schemas.openxmlformats.org/officeDocument/2006/relationships/image" Target="../media/image17.png"/><Relationship Id="rId3" Type="http://schemas.openxmlformats.org/officeDocument/2006/relationships/image" Target="../media/image14.png"/><Relationship Id="rId21" Type="http://schemas.openxmlformats.org/officeDocument/2006/relationships/image" Target="../media/image84.png"/><Relationship Id="rId7" Type="http://schemas.openxmlformats.org/officeDocument/2006/relationships/image" Target="../media/image93.png"/><Relationship Id="rId12" Type="http://schemas.openxmlformats.org/officeDocument/2006/relationships/image" Target="../media/image97.png"/><Relationship Id="rId17" Type="http://schemas.openxmlformats.org/officeDocument/2006/relationships/image" Target="../media/image101.png"/><Relationship Id="rId2" Type="http://schemas.openxmlformats.org/officeDocument/2006/relationships/image" Target="../media/image91.png"/><Relationship Id="rId16" Type="http://schemas.openxmlformats.org/officeDocument/2006/relationships/image" Target="../media/image100.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png"/><Relationship Id="rId24" Type="http://schemas.openxmlformats.org/officeDocument/2006/relationships/image" Target="../media/image104.png"/><Relationship Id="rId5" Type="http://schemas.openxmlformats.org/officeDocument/2006/relationships/image" Target="../media/image92.png"/><Relationship Id="rId15" Type="http://schemas.openxmlformats.org/officeDocument/2006/relationships/image" Target="../media/image80.png"/><Relationship Id="rId23" Type="http://schemas.openxmlformats.org/officeDocument/2006/relationships/image" Target="../media/image103.png"/><Relationship Id="rId10" Type="http://schemas.openxmlformats.org/officeDocument/2006/relationships/image" Target="../media/image96.png"/><Relationship Id="rId19" Type="http://schemas.openxmlformats.org/officeDocument/2006/relationships/image" Target="../media/image102.png"/><Relationship Id="rId4" Type="http://schemas.openxmlformats.org/officeDocument/2006/relationships/image" Target="../media/image2.png"/><Relationship Id="rId9" Type="http://schemas.openxmlformats.org/officeDocument/2006/relationships/image" Target="../media/image95.png"/><Relationship Id="rId14" Type="http://schemas.openxmlformats.org/officeDocument/2006/relationships/image" Target="../media/image99.png"/><Relationship Id="rId22" Type="http://schemas.openxmlformats.org/officeDocument/2006/relationships/image" Target="../media/image8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18" Type="http://schemas.openxmlformats.org/officeDocument/2006/relationships/image" Target="../media/image114.png"/><Relationship Id="rId3" Type="http://schemas.openxmlformats.org/officeDocument/2006/relationships/image" Target="../media/image105.png"/><Relationship Id="rId21" Type="http://schemas.openxmlformats.org/officeDocument/2006/relationships/image" Target="../media/image116.png"/><Relationship Id="rId7" Type="http://schemas.openxmlformats.org/officeDocument/2006/relationships/image" Target="../media/image107.png"/><Relationship Id="rId12" Type="http://schemas.openxmlformats.org/officeDocument/2006/relationships/image" Target="../media/image110.png"/><Relationship Id="rId17" Type="http://schemas.openxmlformats.org/officeDocument/2006/relationships/image" Target="../media/image113.png"/><Relationship Id="rId2" Type="http://schemas.openxmlformats.org/officeDocument/2006/relationships/image" Target="../media/image84.png"/><Relationship Id="rId16" Type="http://schemas.openxmlformats.org/officeDocument/2006/relationships/image" Target="../media/image80.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09.png"/><Relationship Id="rId5" Type="http://schemas.openxmlformats.org/officeDocument/2006/relationships/image" Target="../media/image106.png"/><Relationship Id="rId15" Type="http://schemas.openxmlformats.org/officeDocument/2006/relationships/image" Target="../media/image112.png"/><Relationship Id="rId10" Type="http://schemas.openxmlformats.org/officeDocument/2006/relationships/image" Target="../media/image108.png"/><Relationship Id="rId19" Type="http://schemas.openxmlformats.org/officeDocument/2006/relationships/image" Target="../media/image115.png"/><Relationship Id="rId4" Type="http://schemas.openxmlformats.org/officeDocument/2006/relationships/image" Target="../media/image69.png"/><Relationship Id="rId9" Type="http://schemas.openxmlformats.org/officeDocument/2006/relationships/image" Target="../media/image17.png"/><Relationship Id="rId14" Type="http://schemas.openxmlformats.org/officeDocument/2006/relationships/image" Target="../media/image111.png"/><Relationship Id="rId22" Type="http://schemas.openxmlformats.org/officeDocument/2006/relationships/image" Target="../media/image1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4.jpeg"/><Relationship Id="rId4" Type="http://schemas.openxmlformats.org/officeDocument/2006/relationships/image" Target="../media/image123.jpeg"/></Relationships>
</file>

<file path=ppt/slides/_rels/slide2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1.xml"/><Relationship Id="rId6" Type="http://schemas.openxmlformats.org/officeDocument/2006/relationships/hyperlink" Target="http://www.ushmm.org/wlc/en/article.php?ModuleId=10005059" TargetMode="External"/><Relationship Id="rId5" Type="http://schemas.openxmlformats.org/officeDocument/2006/relationships/image" Target="../media/image2.png"/><Relationship Id="rId4" Type="http://schemas.openxmlformats.org/officeDocument/2006/relationships/image" Target="../media/image127.jpeg"/></Relationships>
</file>

<file path=ppt/slides/_rels/slide24.xml.rels><?xml version="1.0" encoding="UTF-8" standalone="yes"?>
<Relationships xmlns="http://schemas.openxmlformats.org/package/2006/relationships"><Relationship Id="rId3" Type="http://schemas.openxmlformats.org/officeDocument/2006/relationships/image" Target="../media/image129.jpg"/><Relationship Id="rId7" Type="http://schemas.openxmlformats.org/officeDocument/2006/relationships/image" Target="../media/image132.jpg"/><Relationship Id="rId2" Type="http://schemas.openxmlformats.org/officeDocument/2006/relationships/image" Target="../media/image128.jpeg"/><Relationship Id="rId1" Type="http://schemas.openxmlformats.org/officeDocument/2006/relationships/slideLayout" Target="../slideLayouts/slideLayout1.xml"/><Relationship Id="rId6" Type="http://schemas.openxmlformats.org/officeDocument/2006/relationships/image" Target="../media/image131.jpg"/><Relationship Id="rId5" Type="http://schemas.openxmlformats.org/officeDocument/2006/relationships/image" Target="../media/image2.png"/><Relationship Id="rId4" Type="http://schemas.openxmlformats.org/officeDocument/2006/relationships/image" Target="../media/image130.jpeg"/></Relationships>
</file>

<file path=ppt/slides/_rels/slide25.xml.rels><?xml version="1.0" encoding="UTF-8" standalone="yes"?>
<Relationships xmlns="http://schemas.openxmlformats.org/package/2006/relationships"><Relationship Id="rId3" Type="http://schemas.openxmlformats.org/officeDocument/2006/relationships/hyperlink" Target="http://www.ushmm.org/wlc/en/article.php?ModuleId=10007060" TargetMode="External"/><Relationship Id="rId7" Type="http://schemas.openxmlformats.org/officeDocument/2006/relationships/image" Target="../media/image13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3.jpg"/><Relationship Id="rId5" Type="http://schemas.openxmlformats.org/officeDocument/2006/relationships/hyperlink" Target="http://www.ushmm.org/wlc/en/article.php?ModuleId=10005189" TargetMode="External"/><Relationship Id="rId4" Type="http://schemas.openxmlformats.org/officeDocument/2006/relationships/hyperlink" Target="http://www.ushmm.org/wlc/en/article.php?ModuleId=1000516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ushmm.org/outreach/en/article.php?ModuleId=10007724"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5.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7.jpeg"/></Relationships>
</file>

<file path=ppt/slides/_rels/slide31.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bit.ly/qu6pgl" TargetMode="External"/><Relationship Id="rId5" Type="http://schemas.openxmlformats.org/officeDocument/2006/relationships/image" Target="../media/image140.jpg"/><Relationship Id="rId4" Type="http://schemas.openxmlformats.org/officeDocument/2006/relationships/image" Target="../media/image139.jpeg"/></Relationships>
</file>

<file path=ppt/slides/_rels/slide32.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jpeg"/><Relationship Id="rId26" Type="http://schemas.openxmlformats.org/officeDocument/2006/relationships/image" Target="../media/image49.jpeg"/><Relationship Id="rId3" Type="http://schemas.openxmlformats.org/officeDocument/2006/relationships/image" Target="../media/image26.jpeg"/><Relationship Id="rId21" Type="http://schemas.openxmlformats.org/officeDocument/2006/relationships/image" Target="../media/image44.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5" Type="http://schemas.openxmlformats.org/officeDocument/2006/relationships/image" Target="../media/image48.jpeg"/><Relationship Id="rId2" Type="http://schemas.openxmlformats.org/officeDocument/2006/relationships/image" Target="../media/image25.png"/><Relationship Id="rId16" Type="http://schemas.openxmlformats.org/officeDocument/2006/relationships/image" Target="../media/image39.jpeg"/><Relationship Id="rId20" Type="http://schemas.openxmlformats.org/officeDocument/2006/relationships/image" Target="../media/image43.jpe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24" Type="http://schemas.openxmlformats.org/officeDocument/2006/relationships/image" Target="../media/image47.jpeg"/><Relationship Id="rId5" Type="http://schemas.openxmlformats.org/officeDocument/2006/relationships/image" Target="../media/image28.jpeg"/><Relationship Id="rId15" Type="http://schemas.openxmlformats.org/officeDocument/2006/relationships/image" Target="../media/image38.jpeg"/><Relationship Id="rId23" Type="http://schemas.openxmlformats.org/officeDocument/2006/relationships/image" Target="../media/image46.jpeg"/><Relationship Id="rId28" Type="http://schemas.openxmlformats.org/officeDocument/2006/relationships/image" Target="../media/image51.jpeg"/><Relationship Id="rId10" Type="http://schemas.openxmlformats.org/officeDocument/2006/relationships/image" Target="../media/image33.jpe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 Id="rId22" Type="http://schemas.openxmlformats.org/officeDocument/2006/relationships/image" Target="../media/image45.jpeg"/><Relationship Id="rId27"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3382963" y="5537200"/>
            <a:ext cx="15865476"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buFont typeface="Wingdings" pitchFamily="2" charset="2"/>
              <a:buNone/>
              <a:defRPr/>
            </a:pPr>
            <a:r>
              <a:rPr lang="en-US" sz="10200" b="1" dirty="0" smtClean="0">
                <a:solidFill>
                  <a:schemeClr val="bg1">
                    <a:lumMod val="85000"/>
                  </a:schemeClr>
                </a:solidFill>
                <a:latin typeface="Tahoma" pitchFamily="34" charset="0"/>
                <a:ea typeface="Tahoma" pitchFamily="34" charset="0"/>
                <a:cs typeface="Tahoma" pitchFamily="34" charset="0"/>
              </a:rPr>
              <a:t>BACKGROUND</a:t>
            </a:r>
          </a:p>
        </p:txBody>
      </p:sp>
      <p:sp>
        <p:nvSpPr>
          <p:cNvPr id="13" name="Rectangle 12"/>
          <p:cNvSpPr/>
          <p:nvPr/>
        </p:nvSpPr>
        <p:spPr>
          <a:xfrm>
            <a:off x="0" y="-7938"/>
            <a:ext cx="9144000" cy="2336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3" y="125413"/>
            <a:ext cx="2185987" cy="220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 Box 4"/>
          <p:cNvSpPr txBox="1">
            <a:spLocks noChangeArrowheads="1"/>
          </p:cNvSpPr>
          <p:nvPr/>
        </p:nvSpPr>
        <p:spPr bwMode="auto">
          <a:xfrm>
            <a:off x="0" y="5151438"/>
            <a:ext cx="91440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rgbClr val="006666"/>
                </a:solidFill>
                <a:latin typeface="Tahoma" pitchFamily="34" charset="0"/>
                <a:cs typeface="Tahoma" pitchFamily="34" charset="0"/>
              </a:rPr>
              <a:t>INTRO NOTES</a:t>
            </a:r>
          </a:p>
        </p:txBody>
      </p:sp>
      <p:sp>
        <p:nvSpPr>
          <p:cNvPr id="2054" name="Text Box 4"/>
          <p:cNvSpPr txBox="1">
            <a:spLocks noChangeArrowheads="1"/>
          </p:cNvSpPr>
          <p:nvPr/>
        </p:nvSpPr>
        <p:spPr bwMode="auto">
          <a:xfrm>
            <a:off x="-57150" y="1160463"/>
            <a:ext cx="4371975"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chemeClr val="bg1"/>
                </a:solidFill>
                <a:latin typeface="Tahoma" pitchFamily="34" charset="0"/>
                <a:cs typeface="Tahoma" pitchFamily="34" charset="0"/>
              </a:rPr>
              <a:t>NIGHT</a:t>
            </a:r>
          </a:p>
        </p:txBody>
      </p:sp>
      <p:pic>
        <p:nvPicPr>
          <p:cNvPr id="20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233838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6" name="Text Box 4"/>
          <p:cNvSpPr txBox="1">
            <a:spLocks noChangeArrowheads="1"/>
          </p:cNvSpPr>
          <p:nvPr/>
        </p:nvSpPr>
        <p:spPr bwMode="auto">
          <a:xfrm>
            <a:off x="4956175" y="1858963"/>
            <a:ext cx="43719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3500" b="1" dirty="0">
                <a:solidFill>
                  <a:schemeClr val="bg1"/>
                </a:solidFill>
                <a:latin typeface="Tahoma" pitchFamily="34" charset="0"/>
                <a:cs typeface="Tahoma" pitchFamily="34" charset="0"/>
              </a:rPr>
              <a:t>BY ELIE WIESEL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onathan\Documents\Teachers Pay Teachers\ANNEFRANK\PublicDomainImages\Adolf Hitler\450px-Signatur_Adolf_Hitl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1938338"/>
            <a:ext cx="21431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6"/>
          <p:cNvSpPr txBox="1">
            <a:spLocks noChangeArrowheads="1"/>
          </p:cNvSpPr>
          <p:nvPr/>
        </p:nvSpPr>
        <p:spPr bwMode="auto">
          <a:xfrm>
            <a:off x="3251200" y="2582863"/>
            <a:ext cx="26844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itchFamily="82" charset="0"/>
              </a:rPr>
              <a:t>the</a:t>
            </a:r>
          </a:p>
        </p:txBody>
      </p:sp>
      <p:sp>
        <p:nvSpPr>
          <p:cNvPr id="11268" name="TextBox 20"/>
          <p:cNvSpPr txBox="1">
            <a:spLocks noChangeArrowheads="1"/>
          </p:cNvSpPr>
          <p:nvPr/>
        </p:nvSpPr>
        <p:spPr bwMode="auto">
          <a:xfrm>
            <a:off x="3222625" y="2986088"/>
            <a:ext cx="2755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itchFamily="82" charset="0"/>
              </a:rPr>
              <a:t>Fuhrer,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0" y="4276725"/>
            <a:ext cx="1270000" cy="212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1001713"/>
            <a:ext cx="1270000"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263" y="4291013"/>
            <a:ext cx="1331912"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4291013"/>
            <a:ext cx="1331912" cy="191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291013"/>
            <a:ext cx="1270000" cy="191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9870" y="1001875"/>
            <a:ext cx="1331630" cy="1930399"/>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8863" y="1001713"/>
            <a:ext cx="1331912"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338" y="1001713"/>
            <a:ext cx="1330325"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8863" y="4291013"/>
            <a:ext cx="1331912" cy="194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89838" y="4291013"/>
            <a:ext cx="1331912" cy="191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9" name="TextBox 21"/>
          <p:cNvSpPr txBox="1">
            <a:spLocks noChangeArrowheads="1"/>
          </p:cNvSpPr>
          <p:nvPr/>
        </p:nvSpPr>
        <p:spPr bwMode="auto">
          <a:xfrm>
            <a:off x="0" y="33909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itchFamily="82" charset="0"/>
              </a:rPr>
              <a:t>Chancellor of </a:t>
            </a:r>
            <a:r>
              <a:rPr lang="en-US" altLang="en-US" sz="4600" dirty="0" smtClean="0">
                <a:latin typeface="Stencil" pitchFamily="82" charset="0"/>
              </a:rPr>
              <a:t>Germany</a:t>
            </a:r>
            <a:endParaRPr lang="en-US" altLang="en-US" sz="4600" dirty="0">
              <a:latin typeface="Stencil" pitchFamily="82" charset="0"/>
            </a:endParaRPr>
          </a:p>
        </p:txBody>
      </p:sp>
      <p:sp>
        <p:nvSpPr>
          <p:cNvPr id="23" name="Rectangle 22"/>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28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82" name="TextBox 24"/>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 was </a:t>
            </a:r>
            <a:r>
              <a:rPr lang="en-US" altLang="en-US" sz="4600" dirty="0" smtClean="0">
                <a:solidFill>
                  <a:schemeClr val="bg1"/>
                </a:solidFill>
                <a:latin typeface="Stencil" pitchFamily="82" charset="0"/>
              </a:rPr>
              <a:t>Hitler?</a:t>
            </a:r>
            <a:endParaRPr lang="en-US" altLang="en-US" sz="4600" dirty="0">
              <a:solidFill>
                <a:schemeClr val="bg1"/>
              </a:solidFill>
              <a:latin typeface="Stencil" pitchFamily="82" charset="0"/>
            </a:endParaRPr>
          </a:p>
        </p:txBody>
      </p:sp>
      <p:pic>
        <p:nvPicPr>
          <p:cNvPr id="11283"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67"/>
                                        </p:tgtEl>
                                        <p:attrNameLst>
                                          <p:attrName>style.visibility</p:attrName>
                                        </p:attrNameLst>
                                      </p:cBhvr>
                                      <p:to>
                                        <p:strVal val="visible"/>
                                      </p:to>
                                    </p:set>
                                    <p:animEffect transition="in" filter="fade">
                                      <p:cBhvr>
                                        <p:cTn id="7" dur="500"/>
                                        <p:tgtEl>
                                          <p:spTgt spid="2067"/>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par>
                          <p:cTn id="12" fill="hold" nodeType="afterGroup">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061"/>
                                        </p:tgtEl>
                                        <p:attrNameLst>
                                          <p:attrName>style.visibility</p:attrName>
                                        </p:attrNameLst>
                                      </p:cBhvr>
                                      <p:to>
                                        <p:strVal val="visible"/>
                                      </p:to>
                                    </p:set>
                                    <p:animEffect transition="in" filter="fade">
                                      <p:cBhvr>
                                        <p:cTn id="15" dur="500"/>
                                        <p:tgtEl>
                                          <p:spTgt spid="2061"/>
                                        </p:tgtEl>
                                      </p:cBhvr>
                                    </p:animEffect>
                                  </p:childTnLst>
                                </p:cTn>
                              </p:par>
                            </p:childTnLst>
                          </p:cTn>
                        </p:par>
                        <p:par>
                          <p:cTn id="16" fill="hold" nodeType="afterGroup">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par>
                          <p:cTn id="20" fill="hold" nodeType="afterGroup">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2057"/>
                                        </p:tgtEl>
                                        <p:attrNameLst>
                                          <p:attrName>style.visibility</p:attrName>
                                        </p:attrNameLst>
                                      </p:cBhvr>
                                      <p:to>
                                        <p:strVal val="visible"/>
                                      </p:to>
                                    </p:set>
                                    <p:animEffect transition="in" filter="fade">
                                      <p:cBhvr>
                                        <p:cTn id="23" dur="500"/>
                                        <p:tgtEl>
                                          <p:spTgt spid="2057"/>
                                        </p:tgtEl>
                                      </p:cBhvr>
                                    </p:animEffect>
                                  </p:childTnLst>
                                </p:cTn>
                              </p:par>
                            </p:childTnLst>
                          </p:cTn>
                        </p:par>
                        <p:par>
                          <p:cTn id="24" fill="hold" nodeType="afterGroup">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2070"/>
                                        </p:tgtEl>
                                        <p:attrNameLst>
                                          <p:attrName>style.visibility</p:attrName>
                                        </p:attrNameLst>
                                      </p:cBhvr>
                                      <p:to>
                                        <p:strVal val="visible"/>
                                      </p:to>
                                    </p:set>
                                    <p:animEffect transition="in" filter="fade">
                                      <p:cBhvr>
                                        <p:cTn id="27" dur="500"/>
                                        <p:tgtEl>
                                          <p:spTgt spid="2070"/>
                                        </p:tgtEl>
                                      </p:cBhvr>
                                    </p:animEffect>
                                  </p:childTnLst>
                                </p:cTn>
                              </p:par>
                            </p:childTnLst>
                          </p:cTn>
                        </p:par>
                        <p:par>
                          <p:cTn id="28" fill="hold" nodeType="afterGroup">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2055"/>
                                        </p:tgtEl>
                                        <p:attrNameLst>
                                          <p:attrName>style.visibility</p:attrName>
                                        </p:attrNameLst>
                                      </p:cBhvr>
                                      <p:to>
                                        <p:strVal val="visible"/>
                                      </p:to>
                                    </p:set>
                                    <p:animEffect transition="in" filter="fade">
                                      <p:cBhvr>
                                        <p:cTn id="31" dur="500"/>
                                        <p:tgtEl>
                                          <p:spTgt spid="2055"/>
                                        </p:tgtEl>
                                      </p:cBhvr>
                                    </p:animEffect>
                                  </p:childTnLst>
                                </p:cTn>
                              </p:par>
                            </p:childTnLst>
                          </p:cTn>
                        </p:par>
                        <p:par>
                          <p:cTn id="32" fill="hold" nodeType="afterGroup">
                            <p:stCondLst>
                              <p:cond delay="6500"/>
                            </p:stCondLst>
                            <p:childTnLst>
                              <p:par>
                                <p:cTn id="33" presetID="10" presetClass="entr" presetSubtype="0" fill="hold" nodeType="afterEffect">
                                  <p:stCondLst>
                                    <p:cond delay="500"/>
                                  </p:stCondLst>
                                  <p:childTnLst>
                                    <p:set>
                                      <p:cBhvr>
                                        <p:cTn id="34" dur="1" fill="hold">
                                          <p:stCondLst>
                                            <p:cond delay="0"/>
                                          </p:stCondLst>
                                        </p:cTn>
                                        <p:tgtEl>
                                          <p:spTgt spid="2065"/>
                                        </p:tgtEl>
                                        <p:attrNameLst>
                                          <p:attrName>style.visibility</p:attrName>
                                        </p:attrNameLst>
                                      </p:cBhvr>
                                      <p:to>
                                        <p:strVal val="visible"/>
                                      </p:to>
                                    </p:set>
                                    <p:animEffect transition="in" filter="fade">
                                      <p:cBhvr>
                                        <p:cTn id="35" dur="500"/>
                                        <p:tgtEl>
                                          <p:spTgt spid="2065"/>
                                        </p:tgtEl>
                                      </p:cBhvr>
                                    </p:animEffect>
                                  </p:childTnLst>
                                </p:cTn>
                              </p:par>
                            </p:childTnLst>
                          </p:cTn>
                        </p:par>
                        <p:par>
                          <p:cTn id="36" fill="hold" nodeType="afterGroup">
                            <p:stCondLst>
                              <p:cond delay="7500"/>
                            </p:stCondLst>
                            <p:childTnLst>
                              <p:par>
                                <p:cTn id="37" presetID="10" presetClass="entr" presetSubtype="0" fill="hold" nodeType="afterEffect">
                                  <p:stCondLst>
                                    <p:cond delay="500"/>
                                  </p:stCondLst>
                                  <p:childTnLst>
                                    <p:set>
                                      <p:cBhvr>
                                        <p:cTn id="38" dur="1" fill="hold">
                                          <p:stCondLst>
                                            <p:cond delay="0"/>
                                          </p:stCondLst>
                                        </p:cTn>
                                        <p:tgtEl>
                                          <p:spTgt spid="2069"/>
                                        </p:tgtEl>
                                        <p:attrNameLst>
                                          <p:attrName>style.visibility</p:attrName>
                                        </p:attrNameLst>
                                      </p:cBhvr>
                                      <p:to>
                                        <p:strVal val="visible"/>
                                      </p:to>
                                    </p:set>
                                    <p:animEffect transition="in" filter="fade">
                                      <p:cBhvr>
                                        <p:cTn id="39" dur="500"/>
                                        <p:tgtEl>
                                          <p:spTgt spid="2069"/>
                                        </p:tgtEl>
                                      </p:cBhvr>
                                    </p:animEffect>
                                  </p:childTnLst>
                                </p:cTn>
                              </p:par>
                            </p:childTnLst>
                          </p:cTn>
                        </p:par>
                        <p:par>
                          <p:cTn id="40" fill="hold" nodeType="afterGroup">
                            <p:stCondLst>
                              <p:cond delay="8500"/>
                            </p:stCondLst>
                            <p:childTnLst>
                              <p:par>
                                <p:cTn id="41" presetID="10" presetClass="entr" presetSubtype="0" fill="hold" nodeType="afterEffect">
                                  <p:stCondLst>
                                    <p:cond delay="500"/>
                                  </p:stCondLst>
                                  <p:childTnLst>
                                    <p:set>
                                      <p:cBhvr>
                                        <p:cTn id="42" dur="1" fill="hold">
                                          <p:stCondLst>
                                            <p:cond delay="0"/>
                                          </p:stCondLst>
                                        </p:cTn>
                                        <p:tgtEl>
                                          <p:spTgt spid="2058"/>
                                        </p:tgtEl>
                                        <p:attrNameLst>
                                          <p:attrName>style.visibility</p:attrName>
                                        </p:attrNameLst>
                                      </p:cBhvr>
                                      <p:to>
                                        <p:strVal val="visible"/>
                                      </p:to>
                                    </p:set>
                                    <p:animEffect transition="in" filter="fade">
                                      <p:cBhvr>
                                        <p:cTn id="43"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28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82" name="TextBox 24"/>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a:t>
            </a:r>
            <a:r>
              <a:rPr lang="en-US" altLang="en-US" sz="4600" dirty="0" err="1" smtClean="0">
                <a:solidFill>
                  <a:schemeClr val="bg1"/>
                </a:solidFill>
                <a:latin typeface="Stencil" pitchFamily="82" charset="0"/>
              </a:rPr>
              <a:t>ANTISEMiTICISM</a:t>
            </a:r>
            <a:endParaRPr lang="en-US" altLang="en-US" sz="4600" dirty="0">
              <a:solidFill>
                <a:schemeClr val="bg1"/>
              </a:solidFill>
              <a:latin typeface="Stencil" pitchFamily="82" charset="0"/>
            </a:endParaRPr>
          </a:p>
        </p:txBody>
      </p:sp>
      <p:pic>
        <p:nvPicPr>
          <p:cNvPr id="112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86200" y="2445088"/>
            <a:ext cx="5005137" cy="2031325"/>
          </a:xfrm>
          <a:prstGeom prst="rect">
            <a:avLst/>
          </a:prstGeom>
          <a:noFill/>
        </p:spPr>
        <p:txBody>
          <a:bodyPr wrap="square" rtlCol="0">
            <a:spAutoFit/>
          </a:bodyPr>
          <a:lstStyle/>
          <a:p>
            <a:r>
              <a:rPr lang="en-US" dirty="0">
                <a:latin typeface="Book Antiqua" panose="02040602050305030304" pitchFamily="18" charset="0"/>
                <a:hlinkClick r:id="rId3"/>
              </a:rPr>
              <a:t>Antisemitism</a:t>
            </a:r>
            <a:r>
              <a:rPr lang="en-US" dirty="0">
                <a:latin typeface="Book Antiqua" panose="02040602050305030304" pitchFamily="18" charset="0"/>
              </a:rPr>
              <a:t> and the persecution of Jews represented a central tenet of Nazi ideology. In their 25-point Party Program, published in 1920, Nazi party members publicly declared their intention to segregate Jews from "Aryan" society and to abrogate Jews' political, legal, and civil rights. </a:t>
            </a:r>
          </a:p>
        </p:txBody>
      </p:sp>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637" y="1074738"/>
            <a:ext cx="3541152" cy="5330767"/>
          </a:xfrm>
          <a:prstGeom prst="rect">
            <a:avLst/>
          </a:prstGeom>
        </p:spPr>
      </p:pic>
    </p:spTree>
    <p:extLst>
      <p:ext uri="{BB962C8B-B14F-4D97-AF65-F5344CB8AC3E}">
        <p14:creationId xmlns:p14="http://schemas.microsoft.com/office/powerpoint/2010/main" val="1068152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3"/>
          <p:cNvSpPr txBox="1">
            <a:spLocks noChangeArrowheads="1"/>
          </p:cNvSpPr>
          <p:nvPr/>
        </p:nvSpPr>
        <p:spPr bwMode="auto">
          <a:xfrm>
            <a:off x="0" y="1984375"/>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7200" dirty="0">
                <a:latin typeface="Stencil" pitchFamily="82" charset="0"/>
              </a:rPr>
              <a:t>Why did </a:t>
            </a:r>
          </a:p>
          <a:p>
            <a:pPr algn="ctr"/>
            <a:r>
              <a:rPr lang="en-US" altLang="en-US" sz="7200" dirty="0">
                <a:latin typeface="Stencil" pitchFamily="82" charset="0"/>
              </a:rPr>
              <a:t>World War II happen?</a:t>
            </a:r>
          </a:p>
        </p:txBody>
      </p:sp>
      <p:sp>
        <p:nvSpPr>
          <p:cNvPr id="12" name="Rectangle 11"/>
          <p:cNvSpPr/>
          <p:nvPr/>
        </p:nvSpPr>
        <p:spPr>
          <a:xfrm>
            <a:off x="0" y="0"/>
            <a:ext cx="9144000" cy="969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29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404938"/>
            <a:ext cx="2592388"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6520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6502400"/>
            <a:ext cx="9144000" cy="379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29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615473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6" name="Text Box 4"/>
          <p:cNvSpPr txBox="1">
            <a:spLocks noChangeArrowheads="1"/>
          </p:cNvSpPr>
          <p:nvPr/>
        </p:nvSpPr>
        <p:spPr bwMode="auto">
          <a:xfrm>
            <a:off x="-57150" y="-188913"/>
            <a:ext cx="43719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chemeClr val="bg1"/>
                </a:solidFill>
                <a:latin typeface="Tahoma" pitchFamily="34" charset="0"/>
                <a:cs typeface="Tahoma" pitchFamily="34" charset="0"/>
              </a:rPr>
              <a:t>NIGHT</a:t>
            </a:r>
          </a:p>
        </p:txBody>
      </p:sp>
      <p:sp>
        <p:nvSpPr>
          <p:cNvPr id="12297" name="Text Box 4"/>
          <p:cNvSpPr txBox="1">
            <a:spLocks noChangeArrowheads="1"/>
          </p:cNvSpPr>
          <p:nvPr/>
        </p:nvSpPr>
        <p:spPr bwMode="auto">
          <a:xfrm>
            <a:off x="4956175" y="509588"/>
            <a:ext cx="43719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3500" b="1" dirty="0">
                <a:solidFill>
                  <a:schemeClr val="bg1"/>
                </a:solidFill>
                <a:latin typeface="Tahoma" pitchFamily="34" charset="0"/>
                <a:cs typeface="Tahoma" pitchFamily="34" charset="0"/>
              </a:rPr>
              <a:t>BY ELIE WIESEL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28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82" name="TextBox 24"/>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a:t>
            </a:r>
            <a:r>
              <a:rPr lang="en-US" altLang="en-US" sz="4600" dirty="0" smtClean="0">
                <a:solidFill>
                  <a:schemeClr val="bg1"/>
                </a:solidFill>
                <a:latin typeface="Stencil" pitchFamily="82" charset="0"/>
              </a:rPr>
              <a:t>why did it happen?</a:t>
            </a:r>
            <a:endParaRPr lang="en-US" altLang="en-US" sz="4600" dirty="0">
              <a:solidFill>
                <a:schemeClr val="bg1"/>
              </a:solidFill>
              <a:latin typeface="Stencil" pitchFamily="82" charset="0"/>
            </a:endParaRPr>
          </a:p>
        </p:txBody>
      </p:sp>
      <p:pic>
        <p:nvPicPr>
          <p:cNvPr id="112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27" y="1550965"/>
            <a:ext cx="5591820" cy="3669632"/>
          </a:xfrm>
          <a:prstGeom prst="rect">
            <a:avLst/>
          </a:prstGeom>
        </p:spPr>
      </p:pic>
      <p:sp>
        <p:nvSpPr>
          <p:cNvPr id="3" name="TextBox 2"/>
          <p:cNvSpPr txBox="1"/>
          <p:nvPr/>
        </p:nvSpPr>
        <p:spPr>
          <a:xfrm>
            <a:off x="5991726" y="1066555"/>
            <a:ext cx="2779295" cy="5047536"/>
          </a:xfrm>
          <a:prstGeom prst="rect">
            <a:avLst/>
          </a:prstGeom>
          <a:noFill/>
        </p:spPr>
        <p:txBody>
          <a:bodyPr wrap="square" rtlCol="0">
            <a:spAutoFit/>
          </a:bodyPr>
          <a:lstStyle/>
          <a:p>
            <a:r>
              <a:rPr lang="en-US" sz="1400" dirty="0">
                <a:latin typeface="Book Antiqua" panose="02040602050305030304" pitchFamily="18" charset="0"/>
              </a:rPr>
              <a:t>Germany lost World War I. In the 1919 Treaty of Versailles, the victorious powers (the United States, Great Britain, France, and other allied states) imposed punitive territorial, military, and economic provisions on defeated Germany</a:t>
            </a:r>
            <a:r>
              <a:rPr lang="en-US" sz="1400" dirty="0" smtClean="0">
                <a:latin typeface="Book Antiqua" panose="02040602050305030304" pitchFamily="18" charset="0"/>
              </a:rPr>
              <a:t>.  </a:t>
            </a:r>
          </a:p>
          <a:p>
            <a:endParaRPr lang="en-US" sz="1400" dirty="0">
              <a:latin typeface="Book Antiqua" panose="02040602050305030304" pitchFamily="18" charset="0"/>
            </a:endParaRPr>
          </a:p>
          <a:p>
            <a:r>
              <a:rPr lang="en-US" sz="1400" dirty="0">
                <a:latin typeface="Book Antiqua" panose="02040602050305030304" pitchFamily="18" charset="0"/>
              </a:rPr>
              <a:t>Germany lost a considerable amount of territory within Europe and around the world.  Outside Europe, Germany lost all its colonies. In sum, Germany forfeited 13 percent of its European territory (more than 27,000 square miles) and one-tenth of its population (between 6.5 and 7 million people</a:t>
            </a:r>
            <a:r>
              <a:rPr lang="en-US" sz="1400" dirty="0" smtClean="0">
                <a:latin typeface="Book Antiqua" panose="02040602050305030304" pitchFamily="18" charset="0"/>
              </a:rPr>
              <a:t>).</a:t>
            </a:r>
          </a:p>
          <a:p>
            <a:endParaRPr lang="en-US" sz="1400" dirty="0">
              <a:latin typeface="Book Antiqua" panose="02040602050305030304" pitchFamily="18" charset="0"/>
            </a:endParaRPr>
          </a:p>
          <a:p>
            <a:r>
              <a:rPr lang="en-US" sz="1400" dirty="0" smtClean="0">
                <a:latin typeface="Book Antiqua" panose="02040602050305030304" pitchFamily="18" charset="0"/>
                <a:hlinkClick r:id="rId4"/>
              </a:rPr>
              <a:t>Most historians agree that Germany was humiliated at the end of World War I</a:t>
            </a:r>
            <a:r>
              <a:rPr lang="en-US" sz="1400" dirty="0" smtClean="0">
                <a:latin typeface="Book Antiqua" panose="02040602050305030304" pitchFamily="18" charset="0"/>
              </a:rPr>
              <a:t>.  </a:t>
            </a:r>
            <a:endParaRPr lang="en-US" sz="1400" dirty="0">
              <a:latin typeface="Book Antiqua" panose="02040602050305030304" pitchFamily="18" charset="0"/>
            </a:endParaRPr>
          </a:p>
        </p:txBody>
      </p:sp>
    </p:spTree>
    <p:extLst>
      <p:ext uri="{BB962C8B-B14F-4D97-AF65-F5344CB8AC3E}">
        <p14:creationId xmlns:p14="http://schemas.microsoft.com/office/powerpoint/2010/main" val="4044195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3097213"/>
            <a:ext cx="2582863" cy="294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a:spLocks noChangeArrowheads="1"/>
          </p:cNvSpPr>
          <p:nvPr/>
        </p:nvSpPr>
        <p:spPr bwMode="auto">
          <a:xfrm>
            <a:off x="3008313" y="1847850"/>
            <a:ext cx="58594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n-US" altLang="en-US" sz="2400" dirty="0">
                <a:latin typeface="Stencil" pitchFamily="82" charset="0"/>
              </a:rPr>
              <a:t>Nationalistic tension</a:t>
            </a:r>
          </a:p>
          <a:p>
            <a:pPr>
              <a:buFont typeface="Wingdings" pitchFamily="2" charset="2"/>
              <a:buChar char="§"/>
            </a:pPr>
            <a:r>
              <a:rPr lang="en-US" altLang="en-US" sz="2400" dirty="0">
                <a:latin typeface="Stencil" pitchFamily="82" charset="0"/>
              </a:rPr>
              <a:t>Unresolved issues from world war </a:t>
            </a:r>
            <a:r>
              <a:rPr lang="en-US" altLang="en-US" sz="2400" dirty="0" smtClean="0">
                <a:latin typeface="Stencil" pitchFamily="82" charset="0"/>
              </a:rPr>
              <a:t>I</a:t>
            </a:r>
            <a:endParaRPr lang="en-US" altLang="en-US" sz="2400" dirty="0">
              <a:latin typeface="Stencil" pitchFamily="82" charset="0"/>
            </a:endParaRPr>
          </a:p>
          <a:p>
            <a:pPr>
              <a:buFont typeface="Wingdings" pitchFamily="2" charset="2"/>
              <a:buChar char="§"/>
            </a:pPr>
            <a:r>
              <a:rPr lang="en-US" altLang="en-US" sz="2400" dirty="0">
                <a:latin typeface="Stencil" pitchFamily="82" charset="0"/>
              </a:rPr>
              <a:t>Effects of the great depression</a:t>
            </a:r>
          </a:p>
          <a:p>
            <a:pPr>
              <a:buFont typeface="Wingdings" pitchFamily="2" charset="2"/>
              <a:buChar char="§"/>
            </a:pPr>
            <a:r>
              <a:rPr lang="en-US" altLang="en-US" sz="2400" dirty="0">
                <a:latin typeface="Stencil" pitchFamily="82" charset="0"/>
              </a:rPr>
              <a:t>Economic turmoil in </a:t>
            </a:r>
            <a:r>
              <a:rPr lang="en-US" altLang="en-US" sz="2400" dirty="0" smtClean="0">
                <a:latin typeface="Stencil" pitchFamily="82" charset="0"/>
              </a:rPr>
              <a:t>Germany</a:t>
            </a:r>
            <a:endParaRPr lang="en-US" altLang="en-US" sz="2400" dirty="0">
              <a:latin typeface="Stencil" pitchFamily="82" charset="0"/>
            </a:endParaRPr>
          </a:p>
          <a:p>
            <a:pPr>
              <a:buFont typeface="Wingdings" pitchFamily="2" charset="2"/>
              <a:buChar char="§"/>
            </a:pPr>
            <a:r>
              <a:rPr lang="en-US" altLang="en-US" sz="2400" dirty="0">
                <a:latin typeface="Stencil" pitchFamily="82" charset="0"/>
              </a:rPr>
              <a:t>Political vacuum in </a:t>
            </a:r>
            <a:r>
              <a:rPr lang="en-US" altLang="en-US" sz="2400" dirty="0" smtClean="0">
                <a:latin typeface="Stencil" pitchFamily="82" charset="0"/>
              </a:rPr>
              <a:t>Germany</a:t>
            </a:r>
            <a:endParaRPr lang="en-US" altLang="en-US" sz="2400" dirty="0">
              <a:latin typeface="Stencil" pitchFamily="82" charset="0"/>
            </a:endParaRPr>
          </a:p>
          <a:p>
            <a:pPr>
              <a:buFont typeface="Wingdings" pitchFamily="2" charset="2"/>
              <a:buChar char="§"/>
            </a:pPr>
            <a:r>
              <a:rPr lang="en-US" altLang="en-US" sz="2400" dirty="0">
                <a:latin typeface="Stencil" pitchFamily="82" charset="0"/>
              </a:rPr>
              <a:t>1937 </a:t>
            </a:r>
            <a:r>
              <a:rPr lang="en-US" altLang="en-US" sz="2400" dirty="0" smtClean="0">
                <a:latin typeface="Stencil" pitchFamily="82" charset="0"/>
              </a:rPr>
              <a:t>Japanese </a:t>
            </a:r>
            <a:r>
              <a:rPr lang="en-US" altLang="en-US" sz="2400" dirty="0">
                <a:latin typeface="Stencil" pitchFamily="82" charset="0"/>
              </a:rPr>
              <a:t>invasion of china</a:t>
            </a:r>
          </a:p>
          <a:p>
            <a:pPr>
              <a:buFont typeface="Wingdings" pitchFamily="2" charset="2"/>
              <a:buChar char="§"/>
            </a:pPr>
            <a:r>
              <a:rPr lang="en-US" altLang="en-US" sz="2400" dirty="0">
                <a:latin typeface="Stencil" pitchFamily="82" charset="0"/>
              </a:rPr>
              <a:t>1939 </a:t>
            </a:r>
            <a:r>
              <a:rPr lang="en-US" altLang="en-US" sz="2400" dirty="0" smtClean="0">
                <a:latin typeface="Stencil" pitchFamily="82" charset="0"/>
              </a:rPr>
              <a:t>German </a:t>
            </a:r>
            <a:r>
              <a:rPr lang="en-US" altLang="en-US" sz="2400" dirty="0">
                <a:latin typeface="Stencil" pitchFamily="82" charset="0"/>
              </a:rPr>
              <a:t>invasion of </a:t>
            </a:r>
            <a:r>
              <a:rPr lang="en-US" altLang="en-US" sz="2400" dirty="0" smtClean="0">
                <a:latin typeface="Stencil" pitchFamily="82" charset="0"/>
              </a:rPr>
              <a:t>Poland</a:t>
            </a:r>
            <a:endParaRPr lang="en-US" altLang="en-US" sz="2400" dirty="0">
              <a:latin typeface="Stencil" pitchFamily="82" charset="0"/>
            </a:endParaRPr>
          </a:p>
          <a:p>
            <a:pPr>
              <a:buFont typeface="Wingdings" pitchFamily="2" charset="2"/>
              <a:buChar char="§"/>
            </a:pPr>
            <a:r>
              <a:rPr lang="en-US" altLang="en-US" sz="2400" dirty="0">
                <a:latin typeface="Stencil" pitchFamily="82" charset="0"/>
              </a:rPr>
              <a:t>1941 </a:t>
            </a:r>
            <a:r>
              <a:rPr lang="en-US" altLang="en-US" sz="2400" dirty="0" smtClean="0">
                <a:latin typeface="Stencil" pitchFamily="82" charset="0"/>
              </a:rPr>
              <a:t>Japanese </a:t>
            </a:r>
            <a:r>
              <a:rPr lang="en-US" altLang="en-US" sz="2400" dirty="0">
                <a:latin typeface="Stencil" pitchFamily="82" charset="0"/>
              </a:rPr>
              <a:t>bombing of pearl harbor</a:t>
            </a:r>
          </a:p>
        </p:txBody>
      </p:sp>
      <p:sp>
        <p:nvSpPr>
          <p:cNvPr id="7" name="Rectangle 6"/>
          <p:cNvSpPr/>
          <p:nvPr/>
        </p:nvSpPr>
        <p:spPr>
          <a:xfrm>
            <a:off x="3008313" y="1847850"/>
            <a:ext cx="6135687" cy="40163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3008313" y="2249488"/>
            <a:ext cx="6135687" cy="73501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3008313" y="2955925"/>
            <a:ext cx="6135687" cy="40163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3008313" y="3363913"/>
            <a:ext cx="6135687" cy="376237"/>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p:nvSpPr>
        <p:spPr>
          <a:xfrm>
            <a:off x="3008313" y="3709988"/>
            <a:ext cx="6135687" cy="401637"/>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0" y="6213475"/>
            <a:ext cx="914400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22" name="TextBox 17"/>
          <p:cNvSpPr txBox="1">
            <a:spLocks noChangeArrowheads="1"/>
          </p:cNvSpPr>
          <p:nvPr/>
        </p:nvSpPr>
        <p:spPr bwMode="auto">
          <a:xfrm>
            <a:off x="246063" y="1577975"/>
            <a:ext cx="2187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600" dirty="0">
                <a:latin typeface="Stencil" pitchFamily="82" charset="0"/>
              </a:rPr>
              <a:t>world</a:t>
            </a:r>
          </a:p>
        </p:txBody>
      </p:sp>
      <p:sp>
        <p:nvSpPr>
          <p:cNvPr id="13323" name="TextBox 18"/>
          <p:cNvSpPr txBox="1">
            <a:spLocks noChangeArrowheads="1"/>
          </p:cNvSpPr>
          <p:nvPr/>
        </p:nvSpPr>
        <p:spPr bwMode="auto">
          <a:xfrm>
            <a:off x="360363" y="1982788"/>
            <a:ext cx="15065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600" dirty="0">
                <a:latin typeface="Stencil" pitchFamily="82" charset="0"/>
              </a:rPr>
              <a:t>war</a:t>
            </a:r>
          </a:p>
        </p:txBody>
      </p:sp>
      <p:sp>
        <p:nvSpPr>
          <p:cNvPr id="27" name="Rectangle 26"/>
          <p:cNvSpPr/>
          <p:nvPr/>
        </p:nvSpPr>
        <p:spPr>
          <a:xfrm>
            <a:off x="3008313" y="4070350"/>
            <a:ext cx="6135687" cy="40163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p:nvSpPr>
        <p:spPr>
          <a:xfrm>
            <a:off x="3008313" y="4432300"/>
            <a:ext cx="6135687" cy="40163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26" name="TextBox 29"/>
          <p:cNvSpPr txBox="1">
            <a:spLocks noChangeArrowheads="1"/>
          </p:cNvSpPr>
          <p:nvPr/>
        </p:nvSpPr>
        <p:spPr bwMode="auto">
          <a:xfrm>
            <a:off x="1160463" y="2400300"/>
            <a:ext cx="8778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600" dirty="0">
                <a:latin typeface="Stencil" pitchFamily="82" charset="0"/>
              </a:rPr>
              <a:t>II</a:t>
            </a:r>
          </a:p>
        </p:txBody>
      </p:sp>
      <p:sp>
        <p:nvSpPr>
          <p:cNvPr id="23" name="Rectangle 22"/>
          <p:cNvSpPr/>
          <p:nvPr/>
        </p:nvSpPr>
        <p:spPr>
          <a:xfrm>
            <a:off x="0" y="6502400"/>
            <a:ext cx="9144000" cy="379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615473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0" y="0"/>
            <a:ext cx="9144000" cy="969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3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1404938"/>
            <a:ext cx="2592388"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6520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32" name="TextBox 45"/>
          <p:cNvSpPr txBox="1">
            <a:spLocks noChangeArrowheads="1"/>
          </p:cNvSpPr>
          <p:nvPr/>
        </p:nvSpPr>
        <p:spPr bwMode="auto">
          <a:xfrm>
            <a:off x="0" y="3683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why did it happen?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 calcmode="lin" valueType="num">
                                      <p:cBhvr additive="base">
                                        <p:cTn id="16" dur="500" fill="hold"/>
                                        <p:tgtEl>
                                          <p:spTgt spid="2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 calcmode="lin" valueType="num">
                                      <p:cBhvr additive="base">
                                        <p:cTn id="25" dur="5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 calcmode="lin" valueType="num">
                                      <p:cBhvr additive="base">
                                        <p:cTn id="34" dur="500" fill="hold"/>
                                        <p:tgtEl>
                                          <p:spTgt spid="21">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anim calcmode="lin" valueType="num">
                                      <p:cBhvr additive="base">
                                        <p:cTn id="43" dur="500" fill="hold"/>
                                        <p:tgtEl>
                                          <p:spTgt spid="21">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2" presetClass="entr" presetSubtype="2" fill="hold" grpId="0" nodeType="withEffect">
                                  <p:stCondLst>
                                    <p:cond delay="0"/>
                                  </p:stCondLst>
                                  <p:childTnLst>
                                    <p:set>
                                      <p:cBhvr>
                                        <p:cTn id="51" dur="1" fill="hold">
                                          <p:stCondLst>
                                            <p:cond delay="0"/>
                                          </p:stCondLst>
                                        </p:cTn>
                                        <p:tgtEl>
                                          <p:spTgt spid="21">
                                            <p:txEl>
                                              <p:pRg st="5" end="5"/>
                                            </p:txEl>
                                          </p:spTgt>
                                        </p:tgtEl>
                                        <p:attrNameLst>
                                          <p:attrName>style.visibility</p:attrName>
                                        </p:attrNameLst>
                                      </p:cBhvr>
                                      <p:to>
                                        <p:strVal val="visible"/>
                                      </p:to>
                                    </p:set>
                                    <p:anim calcmode="lin" valueType="num">
                                      <p:cBhvr additive="base">
                                        <p:cTn id="52" dur="500" fill="hold"/>
                                        <p:tgtEl>
                                          <p:spTgt spid="21">
                                            <p:txEl>
                                              <p:pRg st="5" end="5"/>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21">
                                            <p:txEl>
                                              <p:pRg st="6" end="6"/>
                                            </p:txEl>
                                          </p:spTgt>
                                        </p:tgtEl>
                                        <p:attrNameLst>
                                          <p:attrName>style.visibility</p:attrName>
                                        </p:attrNameLst>
                                      </p:cBhvr>
                                      <p:to>
                                        <p:strVal val="visible"/>
                                      </p:to>
                                    </p:set>
                                    <p:anim calcmode="lin" valueType="num">
                                      <p:cBhvr additive="base">
                                        <p:cTn id="61" dur="500" fill="hold"/>
                                        <p:tgtEl>
                                          <p:spTgt spid="21">
                                            <p:txEl>
                                              <p:pRg st="6" end="6"/>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21">
                                            <p:txEl>
                                              <p:pRg st="7" end="7"/>
                                            </p:txEl>
                                          </p:spTgt>
                                        </p:tgtEl>
                                        <p:attrNameLst>
                                          <p:attrName>style.visibility</p:attrName>
                                        </p:attrNameLst>
                                      </p:cBhvr>
                                      <p:to>
                                        <p:strVal val="visible"/>
                                      </p:to>
                                    </p:set>
                                    <p:anim calcmode="lin" valueType="num">
                                      <p:cBhvr additive="base">
                                        <p:cTn id="70" dur="500" fill="hold"/>
                                        <p:tgtEl>
                                          <p:spTgt spid="21">
                                            <p:txEl>
                                              <p:pRg st="7" end="7"/>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2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7" grpId="0" animBg="1"/>
      <p:bldP spid="22"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3"/>
          <p:cNvSpPr txBox="1">
            <a:spLocks noChangeArrowheads="1"/>
          </p:cNvSpPr>
          <p:nvPr/>
        </p:nvSpPr>
        <p:spPr bwMode="auto">
          <a:xfrm>
            <a:off x="0" y="236220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7200" dirty="0">
                <a:latin typeface="Stencil" pitchFamily="82" charset="0"/>
              </a:rPr>
              <a:t>What happened in World War II?</a:t>
            </a:r>
          </a:p>
        </p:txBody>
      </p:sp>
      <p:sp>
        <p:nvSpPr>
          <p:cNvPr id="12" name="Rectangle 11"/>
          <p:cNvSpPr/>
          <p:nvPr/>
        </p:nvSpPr>
        <p:spPr>
          <a:xfrm>
            <a:off x="0" y="0"/>
            <a:ext cx="9144000" cy="969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404938"/>
            <a:ext cx="2592388"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6520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6502400"/>
            <a:ext cx="9144000" cy="379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615473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4" name="Text Box 4"/>
          <p:cNvSpPr txBox="1">
            <a:spLocks noChangeArrowheads="1"/>
          </p:cNvSpPr>
          <p:nvPr/>
        </p:nvSpPr>
        <p:spPr bwMode="auto">
          <a:xfrm>
            <a:off x="-57150" y="-188913"/>
            <a:ext cx="43719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chemeClr val="bg1"/>
                </a:solidFill>
                <a:latin typeface="Tahoma" pitchFamily="34" charset="0"/>
                <a:cs typeface="Tahoma" pitchFamily="34" charset="0"/>
              </a:rPr>
              <a:t>NIGHT</a:t>
            </a:r>
          </a:p>
        </p:txBody>
      </p:sp>
      <p:sp>
        <p:nvSpPr>
          <p:cNvPr id="14345" name="Text Box 4"/>
          <p:cNvSpPr txBox="1">
            <a:spLocks noChangeArrowheads="1"/>
          </p:cNvSpPr>
          <p:nvPr/>
        </p:nvSpPr>
        <p:spPr bwMode="auto">
          <a:xfrm>
            <a:off x="4956175" y="509588"/>
            <a:ext cx="43719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3500" b="1" dirty="0">
                <a:solidFill>
                  <a:schemeClr val="bg1"/>
                </a:solidFill>
                <a:latin typeface="Tahoma" pitchFamily="34" charset="0"/>
                <a:cs typeface="Tahoma" pitchFamily="34" charset="0"/>
              </a:rPr>
              <a:t>BY ELIE WIESEL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TextBox 118"/>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when?</a:t>
            </a:r>
          </a:p>
        </p:txBody>
      </p:sp>
      <p:grpSp>
        <p:nvGrpSpPr>
          <p:cNvPr id="61" name="Group 60"/>
          <p:cNvGrpSpPr>
            <a:grpSpLocks/>
          </p:cNvGrpSpPr>
          <p:nvPr/>
        </p:nvGrpSpPr>
        <p:grpSpPr bwMode="auto">
          <a:xfrm>
            <a:off x="-141288" y="1273175"/>
            <a:ext cx="1862138" cy="3894138"/>
            <a:chOff x="33600" y="1273740"/>
            <a:chExt cx="1862051" cy="3893345"/>
          </a:xfrm>
        </p:grpSpPr>
        <p:sp>
          <p:nvSpPr>
            <p:cNvPr id="93" name="Rectangle 92"/>
            <p:cNvSpPr/>
            <p:nvPr/>
          </p:nvSpPr>
          <p:spPr>
            <a:xfrm>
              <a:off x="928909" y="2210174"/>
              <a:ext cx="46035" cy="29569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75" name="TextBox 18"/>
            <p:cNvSpPr txBox="1">
              <a:spLocks noChangeArrowheads="1"/>
            </p:cNvSpPr>
            <p:nvPr/>
          </p:nvSpPr>
          <p:spPr bwMode="auto">
            <a:xfrm>
              <a:off x="33600" y="1273740"/>
              <a:ext cx="18620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Adolf Hitler becomes leader of Nazi Party</a:t>
              </a:r>
            </a:p>
          </p:txBody>
        </p:sp>
        <p:pic>
          <p:nvPicPr>
            <p:cNvPr id="1547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52" y="2347585"/>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366" name="Group 57"/>
          <p:cNvGrpSpPr>
            <a:grpSpLocks/>
          </p:cNvGrpSpPr>
          <p:nvPr/>
        </p:nvGrpSpPr>
        <p:grpSpPr bwMode="auto">
          <a:xfrm>
            <a:off x="-80963" y="3308350"/>
            <a:ext cx="933451" cy="1673225"/>
            <a:chOff x="-8425" y="3308478"/>
            <a:chExt cx="933877" cy="1673550"/>
          </a:xfrm>
        </p:grpSpPr>
        <p:sp>
          <p:nvSpPr>
            <p:cNvPr id="13" name="Rectangle 12"/>
            <p:cNvSpPr/>
            <p:nvPr/>
          </p:nvSpPr>
          <p:spPr>
            <a:xfrm>
              <a:off x="394985" y="4248461"/>
              <a:ext cx="46058" cy="733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73" name="TextBox 1"/>
            <p:cNvSpPr txBox="1">
              <a:spLocks noChangeArrowheads="1"/>
            </p:cNvSpPr>
            <p:nvPr/>
          </p:nvSpPr>
          <p:spPr bwMode="auto">
            <a:xfrm>
              <a:off x="-8425" y="3308478"/>
              <a:ext cx="9338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World War I ends</a:t>
              </a:r>
            </a:p>
          </p:txBody>
        </p:sp>
      </p:grpSp>
      <p:grpSp>
        <p:nvGrpSpPr>
          <p:cNvPr id="15367" name="Group 56"/>
          <p:cNvGrpSpPr>
            <a:grpSpLocks/>
          </p:cNvGrpSpPr>
          <p:nvPr/>
        </p:nvGrpSpPr>
        <p:grpSpPr bwMode="auto">
          <a:xfrm>
            <a:off x="203200" y="5040313"/>
            <a:ext cx="238125" cy="1295400"/>
            <a:chOff x="276451" y="5040085"/>
            <a:chExt cx="238125" cy="1295596"/>
          </a:xfrm>
        </p:grpSpPr>
        <p:sp>
          <p:nvSpPr>
            <p:cNvPr id="91" name="Rectangle 90"/>
            <p:cNvSpPr/>
            <p:nvPr/>
          </p:nvSpPr>
          <p:spPr>
            <a:xfrm>
              <a:off x="395514" y="5040085"/>
              <a:ext cx="46037" cy="4937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7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51" y="5640356"/>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2" name="Group 51"/>
          <p:cNvGrpSpPr>
            <a:grpSpLocks/>
          </p:cNvGrpSpPr>
          <p:nvPr/>
        </p:nvGrpSpPr>
        <p:grpSpPr bwMode="auto">
          <a:xfrm>
            <a:off x="1938338" y="5146675"/>
            <a:ext cx="238125" cy="1189038"/>
            <a:chOff x="1382735" y="5147128"/>
            <a:chExt cx="238125" cy="1188553"/>
          </a:xfrm>
        </p:grpSpPr>
        <p:sp>
          <p:nvSpPr>
            <p:cNvPr id="94" name="Rectangle 93"/>
            <p:cNvSpPr/>
            <p:nvPr/>
          </p:nvSpPr>
          <p:spPr>
            <a:xfrm>
              <a:off x="1479572" y="5147128"/>
              <a:ext cx="44450" cy="387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6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35" y="5640356"/>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7" name="Group 46"/>
          <p:cNvGrpSpPr>
            <a:grpSpLocks/>
          </p:cNvGrpSpPr>
          <p:nvPr/>
        </p:nvGrpSpPr>
        <p:grpSpPr bwMode="auto">
          <a:xfrm>
            <a:off x="2492375" y="5040313"/>
            <a:ext cx="238125" cy="1304925"/>
            <a:chOff x="2449535" y="5040085"/>
            <a:chExt cx="238125" cy="1305121"/>
          </a:xfrm>
        </p:grpSpPr>
        <p:sp>
          <p:nvSpPr>
            <p:cNvPr id="96" name="Rectangle 95"/>
            <p:cNvSpPr/>
            <p:nvPr/>
          </p:nvSpPr>
          <p:spPr>
            <a:xfrm>
              <a:off x="2541610" y="5040085"/>
              <a:ext cx="49213" cy="455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6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9535" y="5640356"/>
              <a:ext cx="2381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 name="Group 43"/>
          <p:cNvGrpSpPr>
            <a:grpSpLocks/>
          </p:cNvGrpSpPr>
          <p:nvPr/>
        </p:nvGrpSpPr>
        <p:grpSpPr bwMode="auto">
          <a:xfrm>
            <a:off x="2870200" y="5040313"/>
            <a:ext cx="238125" cy="1304925"/>
            <a:chOff x="2869923" y="5040085"/>
            <a:chExt cx="238125" cy="1305121"/>
          </a:xfrm>
        </p:grpSpPr>
        <p:sp>
          <p:nvSpPr>
            <p:cNvPr id="106" name="Rectangle 105"/>
            <p:cNvSpPr/>
            <p:nvPr/>
          </p:nvSpPr>
          <p:spPr>
            <a:xfrm>
              <a:off x="2971523" y="5040085"/>
              <a:ext cx="46038" cy="455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6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9923" y="5649881"/>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0" name="Group 49"/>
          <p:cNvGrpSpPr>
            <a:grpSpLocks/>
          </p:cNvGrpSpPr>
          <p:nvPr/>
        </p:nvGrpSpPr>
        <p:grpSpPr bwMode="auto">
          <a:xfrm>
            <a:off x="1730375" y="1125538"/>
            <a:ext cx="1862138" cy="3856037"/>
            <a:chOff x="1687386" y="1125289"/>
            <a:chExt cx="1862051" cy="3856740"/>
          </a:xfrm>
        </p:grpSpPr>
        <p:sp>
          <p:nvSpPr>
            <p:cNvPr id="26" name="Rectangle 25"/>
            <p:cNvSpPr/>
            <p:nvPr/>
          </p:nvSpPr>
          <p:spPr>
            <a:xfrm>
              <a:off x="2555708" y="1771519"/>
              <a:ext cx="50798" cy="3210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62" name="TextBox 26"/>
            <p:cNvSpPr txBox="1">
              <a:spLocks noChangeArrowheads="1"/>
            </p:cNvSpPr>
            <p:nvPr/>
          </p:nvSpPr>
          <p:spPr bwMode="auto">
            <a:xfrm>
              <a:off x="1687386" y="1125289"/>
              <a:ext cx="1862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Germans elect Nazis into power</a:t>
              </a:r>
            </a:p>
          </p:txBody>
        </p:sp>
        <p:pic>
          <p:nvPicPr>
            <p:cNvPr id="1546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35" y="1927142"/>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1" name="Group 40"/>
          <p:cNvGrpSpPr>
            <a:grpSpLocks/>
          </p:cNvGrpSpPr>
          <p:nvPr/>
        </p:nvGrpSpPr>
        <p:grpSpPr bwMode="auto">
          <a:xfrm>
            <a:off x="4391025" y="5040313"/>
            <a:ext cx="238125" cy="1304925"/>
            <a:chOff x="4304388" y="5040085"/>
            <a:chExt cx="238125" cy="1305121"/>
          </a:xfrm>
        </p:grpSpPr>
        <p:sp>
          <p:nvSpPr>
            <p:cNvPr id="101" name="Rectangle 100"/>
            <p:cNvSpPr/>
            <p:nvPr/>
          </p:nvSpPr>
          <p:spPr>
            <a:xfrm>
              <a:off x="4415513" y="5040085"/>
              <a:ext cx="46038" cy="455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6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388" y="5649881"/>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9" name="Group 28"/>
          <p:cNvGrpSpPr>
            <a:grpSpLocks/>
          </p:cNvGrpSpPr>
          <p:nvPr/>
        </p:nvGrpSpPr>
        <p:grpSpPr bwMode="auto">
          <a:xfrm>
            <a:off x="4914900" y="5040313"/>
            <a:ext cx="238125" cy="1295400"/>
            <a:chOff x="4784718" y="5040085"/>
            <a:chExt cx="238125" cy="1295596"/>
          </a:xfrm>
        </p:grpSpPr>
        <p:sp>
          <p:nvSpPr>
            <p:cNvPr id="102" name="Rectangle 101"/>
            <p:cNvSpPr/>
            <p:nvPr/>
          </p:nvSpPr>
          <p:spPr>
            <a:xfrm>
              <a:off x="4892668" y="5040085"/>
              <a:ext cx="44450" cy="4556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5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4718" y="5630831"/>
              <a:ext cx="2381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5" name="Group 24"/>
          <p:cNvGrpSpPr>
            <a:grpSpLocks/>
          </p:cNvGrpSpPr>
          <p:nvPr/>
        </p:nvGrpSpPr>
        <p:grpSpPr bwMode="auto">
          <a:xfrm>
            <a:off x="5335588" y="5040313"/>
            <a:ext cx="238125" cy="1265237"/>
            <a:chOff x="5205328" y="5040085"/>
            <a:chExt cx="238125" cy="1265340"/>
          </a:xfrm>
        </p:grpSpPr>
        <p:sp>
          <p:nvSpPr>
            <p:cNvPr id="103" name="Rectangle 102"/>
            <p:cNvSpPr/>
            <p:nvPr/>
          </p:nvSpPr>
          <p:spPr>
            <a:xfrm>
              <a:off x="5276765" y="5040085"/>
              <a:ext cx="46038" cy="455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5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5328" y="5619625"/>
              <a:ext cx="2381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a:grpSpLocks/>
          </p:cNvGrpSpPr>
          <p:nvPr/>
        </p:nvGrpSpPr>
        <p:grpSpPr bwMode="auto">
          <a:xfrm>
            <a:off x="5759450" y="5040313"/>
            <a:ext cx="238125" cy="1289050"/>
            <a:chOff x="5512246" y="5040085"/>
            <a:chExt cx="238125" cy="1288496"/>
          </a:xfrm>
        </p:grpSpPr>
        <p:sp>
          <p:nvSpPr>
            <p:cNvPr id="107" name="Rectangle 106"/>
            <p:cNvSpPr/>
            <p:nvPr/>
          </p:nvSpPr>
          <p:spPr>
            <a:xfrm>
              <a:off x="5594796" y="5040085"/>
              <a:ext cx="46038" cy="457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5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2246" y="5633256"/>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 name="Group 41"/>
          <p:cNvGrpSpPr>
            <a:grpSpLocks/>
          </p:cNvGrpSpPr>
          <p:nvPr/>
        </p:nvGrpSpPr>
        <p:grpSpPr bwMode="auto">
          <a:xfrm>
            <a:off x="2774950" y="2092325"/>
            <a:ext cx="1836738" cy="4021138"/>
            <a:chOff x="2687660" y="2092749"/>
            <a:chExt cx="1836715" cy="4020820"/>
          </a:xfrm>
        </p:grpSpPr>
        <p:sp>
          <p:nvSpPr>
            <p:cNvPr id="15450" name="TextBox 32"/>
            <p:cNvSpPr txBox="1">
              <a:spLocks noChangeArrowheads="1"/>
            </p:cNvSpPr>
            <p:nvPr/>
          </p:nvSpPr>
          <p:spPr bwMode="auto">
            <a:xfrm>
              <a:off x="2687660" y="2092749"/>
              <a:ext cx="18367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dirty="0"/>
                <a:t>1</a:t>
              </a:r>
              <a:r>
                <a:rPr lang="en-US" altLang="en-US" baseline="30000" dirty="0"/>
                <a:t>st</a:t>
              </a:r>
              <a:r>
                <a:rPr lang="en-US" altLang="en-US" dirty="0"/>
                <a:t> concentration camp opened near Berlin</a:t>
              </a:r>
            </a:p>
          </p:txBody>
        </p:sp>
        <p:sp>
          <p:nvSpPr>
            <p:cNvPr id="36" name="Rectangle 35"/>
            <p:cNvSpPr/>
            <p:nvPr/>
          </p:nvSpPr>
          <p:spPr>
            <a:xfrm>
              <a:off x="3867158" y="2997552"/>
              <a:ext cx="46036" cy="1984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5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8571" y="5418244"/>
              <a:ext cx="1428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 name="Group 42"/>
          <p:cNvGrpSpPr>
            <a:grpSpLocks/>
          </p:cNvGrpSpPr>
          <p:nvPr/>
        </p:nvGrpSpPr>
        <p:grpSpPr bwMode="auto">
          <a:xfrm>
            <a:off x="2651125" y="3170238"/>
            <a:ext cx="1343025" cy="2960687"/>
            <a:chOff x="2578675" y="3169978"/>
            <a:chExt cx="1343025" cy="2960239"/>
          </a:xfrm>
        </p:grpSpPr>
        <p:sp>
          <p:nvSpPr>
            <p:cNvPr id="30" name="Rectangle 29"/>
            <p:cNvSpPr/>
            <p:nvPr/>
          </p:nvSpPr>
          <p:spPr>
            <a:xfrm>
              <a:off x="3254950" y="4369946"/>
              <a:ext cx="46038" cy="612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47" name="TextBox 30"/>
            <p:cNvSpPr txBox="1">
              <a:spLocks noChangeArrowheads="1"/>
            </p:cNvSpPr>
            <p:nvPr/>
          </p:nvSpPr>
          <p:spPr bwMode="auto">
            <a:xfrm>
              <a:off x="2578675" y="3169978"/>
              <a:ext cx="1343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Adolf Hitler voted Chancellor of Germany</a:t>
              </a:r>
            </a:p>
          </p:txBody>
        </p:sp>
        <p:pic>
          <p:nvPicPr>
            <p:cNvPr id="15448"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31062" y="4477342"/>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49"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1177" y="5415842"/>
              <a:ext cx="1524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Group 34"/>
          <p:cNvGrpSpPr>
            <a:grpSpLocks/>
          </p:cNvGrpSpPr>
          <p:nvPr/>
        </p:nvGrpSpPr>
        <p:grpSpPr bwMode="auto">
          <a:xfrm>
            <a:off x="3819525" y="3170238"/>
            <a:ext cx="1343025" cy="1811337"/>
            <a:chOff x="3732894" y="3169978"/>
            <a:chExt cx="1343025" cy="1812050"/>
          </a:xfrm>
        </p:grpSpPr>
        <p:sp>
          <p:nvSpPr>
            <p:cNvPr id="37" name="Rectangle 36"/>
            <p:cNvSpPr/>
            <p:nvPr/>
          </p:nvSpPr>
          <p:spPr>
            <a:xfrm>
              <a:off x="4409169" y="4370600"/>
              <a:ext cx="46038" cy="611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44" name="TextBox 37"/>
            <p:cNvSpPr txBox="1">
              <a:spLocks noChangeArrowheads="1"/>
            </p:cNvSpPr>
            <p:nvPr/>
          </p:nvSpPr>
          <p:spPr bwMode="auto">
            <a:xfrm>
              <a:off x="3732894" y="3169978"/>
              <a:ext cx="1343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German Jews stripped </a:t>
              </a:r>
            </a:p>
            <a:p>
              <a:pPr algn="ctr"/>
              <a:r>
                <a:rPr lang="en-US" altLang="en-US" dirty="0"/>
                <a:t>of rights.</a:t>
              </a:r>
            </a:p>
          </p:txBody>
        </p:sp>
        <p:pic>
          <p:nvPicPr>
            <p:cNvPr id="15445"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58321" y="4482360"/>
              <a:ext cx="346550" cy="3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 16"/>
          <p:cNvGrpSpPr>
            <a:grpSpLocks/>
          </p:cNvGrpSpPr>
          <p:nvPr/>
        </p:nvGrpSpPr>
        <p:grpSpPr bwMode="auto">
          <a:xfrm>
            <a:off x="7165975" y="5040313"/>
            <a:ext cx="238125" cy="1279525"/>
            <a:chOff x="6662187" y="5040085"/>
            <a:chExt cx="238125" cy="1279849"/>
          </a:xfrm>
        </p:grpSpPr>
        <p:sp>
          <p:nvSpPr>
            <p:cNvPr id="104" name="Rectangle 103"/>
            <p:cNvSpPr/>
            <p:nvPr/>
          </p:nvSpPr>
          <p:spPr>
            <a:xfrm>
              <a:off x="6762200" y="5040085"/>
              <a:ext cx="46037" cy="4557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42"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62187" y="5624609"/>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 17"/>
          <p:cNvGrpSpPr>
            <a:grpSpLocks/>
          </p:cNvGrpSpPr>
          <p:nvPr/>
        </p:nvGrpSpPr>
        <p:grpSpPr bwMode="auto">
          <a:xfrm>
            <a:off x="5646738" y="806450"/>
            <a:ext cx="2354262" cy="4175125"/>
            <a:chOff x="5142057" y="807177"/>
            <a:chExt cx="2355474" cy="4174852"/>
          </a:xfrm>
        </p:grpSpPr>
        <p:sp>
          <p:nvSpPr>
            <p:cNvPr id="59" name="Rectangle 58"/>
            <p:cNvSpPr/>
            <p:nvPr/>
          </p:nvSpPr>
          <p:spPr>
            <a:xfrm>
              <a:off x="6754199" y="2024710"/>
              <a:ext cx="46062" cy="2957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36" name="TextBox 59"/>
            <p:cNvSpPr txBox="1">
              <a:spLocks noChangeArrowheads="1"/>
            </p:cNvSpPr>
            <p:nvPr/>
          </p:nvSpPr>
          <p:spPr bwMode="auto">
            <a:xfrm>
              <a:off x="5142057" y="807177"/>
              <a:ext cx="23554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Britain, France, </a:t>
              </a:r>
            </a:p>
            <a:p>
              <a:pPr algn="ctr"/>
              <a:r>
                <a:rPr lang="en-US" altLang="en-US" dirty="0"/>
                <a:t>Australia, &amp; </a:t>
              </a:r>
            </a:p>
            <a:p>
              <a:pPr algn="ctr"/>
              <a:r>
                <a:rPr lang="en-US" altLang="en-US" dirty="0"/>
                <a:t>New Zealand declare war on Germany</a:t>
              </a:r>
            </a:p>
          </p:txBody>
        </p:sp>
        <p:pic>
          <p:nvPicPr>
            <p:cNvPr id="15437"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9320" y="2105858"/>
              <a:ext cx="635000" cy="41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38" name="Picture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29490" y="2507667"/>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39"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29490" y="2925316"/>
              <a:ext cx="634999" cy="39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40"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9490" y="3320910"/>
              <a:ext cx="635000" cy="39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up 53"/>
          <p:cNvGrpSpPr>
            <a:grpSpLocks/>
          </p:cNvGrpSpPr>
          <p:nvPr/>
        </p:nvGrpSpPr>
        <p:grpSpPr bwMode="auto">
          <a:xfrm>
            <a:off x="655638" y="5040313"/>
            <a:ext cx="238125" cy="1266825"/>
            <a:chOff x="829102" y="5040085"/>
            <a:chExt cx="238125" cy="1267021"/>
          </a:xfrm>
        </p:grpSpPr>
        <p:pic>
          <p:nvPicPr>
            <p:cNvPr id="15433"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9102" y="5640356"/>
              <a:ext cx="2381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Rectangle 113"/>
            <p:cNvSpPr/>
            <p:nvPr/>
          </p:nvSpPr>
          <p:spPr>
            <a:xfrm>
              <a:off x="927527" y="5040085"/>
              <a:ext cx="46037" cy="493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2" name="Rectangle 11"/>
          <p:cNvSpPr/>
          <p:nvPr/>
        </p:nvSpPr>
        <p:spPr>
          <a:xfrm>
            <a:off x="0" y="4953000"/>
            <a:ext cx="9144000" cy="388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3" name="Group 52"/>
          <p:cNvGrpSpPr>
            <a:grpSpLocks/>
          </p:cNvGrpSpPr>
          <p:nvPr/>
        </p:nvGrpSpPr>
        <p:grpSpPr bwMode="auto">
          <a:xfrm>
            <a:off x="1439863" y="3292475"/>
            <a:ext cx="1343025" cy="1689100"/>
            <a:chOff x="884275" y="3291858"/>
            <a:chExt cx="1343025" cy="1690169"/>
          </a:xfrm>
        </p:grpSpPr>
        <p:sp>
          <p:nvSpPr>
            <p:cNvPr id="22" name="Rectangle 21"/>
            <p:cNvSpPr/>
            <p:nvPr/>
          </p:nvSpPr>
          <p:spPr>
            <a:xfrm>
              <a:off x="1479587" y="4249727"/>
              <a:ext cx="44450" cy="732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31" name="TextBox 23"/>
            <p:cNvSpPr txBox="1">
              <a:spLocks noChangeArrowheads="1"/>
            </p:cNvSpPr>
            <p:nvPr/>
          </p:nvSpPr>
          <p:spPr bwMode="auto">
            <a:xfrm>
              <a:off x="884275" y="3291858"/>
              <a:ext cx="1343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U.S. Stock Market  crashes</a:t>
              </a:r>
            </a:p>
          </p:txBody>
        </p:sp>
        <p:pic>
          <p:nvPicPr>
            <p:cNvPr id="15432" name="Picture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76678" y="4402182"/>
              <a:ext cx="63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 name="Group 31"/>
          <p:cNvGrpSpPr>
            <a:grpSpLocks/>
          </p:cNvGrpSpPr>
          <p:nvPr/>
        </p:nvGrpSpPr>
        <p:grpSpPr bwMode="auto">
          <a:xfrm>
            <a:off x="3686175" y="742950"/>
            <a:ext cx="1862138" cy="4238625"/>
            <a:chOff x="3555124" y="743195"/>
            <a:chExt cx="1862051" cy="4238834"/>
          </a:xfrm>
        </p:grpSpPr>
        <p:sp>
          <p:nvSpPr>
            <p:cNvPr id="39" name="Rectangle 38"/>
            <p:cNvSpPr/>
            <p:nvPr/>
          </p:nvSpPr>
          <p:spPr>
            <a:xfrm flipH="1">
              <a:off x="4894911" y="1389340"/>
              <a:ext cx="44448" cy="35926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28" name="TextBox 39"/>
            <p:cNvSpPr txBox="1">
              <a:spLocks noChangeArrowheads="1"/>
            </p:cNvSpPr>
            <p:nvPr/>
          </p:nvSpPr>
          <p:spPr bwMode="auto">
            <a:xfrm>
              <a:off x="3555124" y="743195"/>
              <a:ext cx="1862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Olympics begin in Berlin, Germany</a:t>
              </a:r>
            </a:p>
          </p:txBody>
        </p:sp>
        <p:pic>
          <p:nvPicPr>
            <p:cNvPr id="15429" name="Picture 6" descr="C:\Users\Jonathan\Documents\Teachers Pay Teachers\ANNEFRANK\PublicDomainImages\Flags\olympics_small.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03857" y="1526168"/>
              <a:ext cx="914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 name="Straight Arrow Connector 6"/>
          <p:cNvCxnSpPr/>
          <p:nvPr/>
        </p:nvCxnSpPr>
        <p:spPr>
          <a:xfrm>
            <a:off x="8383588" y="5146675"/>
            <a:ext cx="652462" cy="0"/>
          </a:xfrm>
          <a:prstGeom prst="straightConnector1">
            <a:avLst/>
          </a:prstGeom>
          <a:ln w="38100" cap="sq">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386" name="TextBox 81"/>
          <p:cNvSpPr txBox="1">
            <a:spLocks noChangeArrowheads="1"/>
          </p:cNvSpPr>
          <p:nvPr/>
        </p:nvSpPr>
        <p:spPr bwMode="auto">
          <a:xfrm>
            <a:off x="5835650" y="4962525"/>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dirty="0">
                <a:solidFill>
                  <a:schemeClr val="bg1"/>
                </a:solidFill>
                <a:latin typeface="Stencil" pitchFamily="82" charset="0"/>
              </a:rPr>
              <a:t>More timeline</a:t>
            </a:r>
          </a:p>
        </p:txBody>
      </p:sp>
      <p:pic>
        <p:nvPicPr>
          <p:cNvPr id="153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Group 66"/>
          <p:cNvGrpSpPr>
            <a:grpSpLocks/>
          </p:cNvGrpSpPr>
          <p:nvPr/>
        </p:nvGrpSpPr>
        <p:grpSpPr bwMode="auto">
          <a:xfrm>
            <a:off x="1157288" y="2446338"/>
            <a:ext cx="1255712" cy="3819525"/>
            <a:chOff x="1216088" y="2447110"/>
            <a:chExt cx="1254406" cy="3818498"/>
          </a:xfrm>
        </p:grpSpPr>
        <p:grpSp>
          <p:nvGrpSpPr>
            <p:cNvPr id="15421" name="Group 61"/>
            <p:cNvGrpSpPr>
              <a:grpSpLocks/>
            </p:cNvGrpSpPr>
            <p:nvPr/>
          </p:nvGrpSpPr>
          <p:grpSpPr bwMode="auto">
            <a:xfrm>
              <a:off x="1216088" y="2447110"/>
              <a:ext cx="1254406" cy="2534918"/>
              <a:chOff x="1978032" y="2447110"/>
              <a:chExt cx="1254406" cy="2534918"/>
            </a:xfrm>
          </p:grpSpPr>
          <p:grpSp>
            <p:nvGrpSpPr>
              <p:cNvPr id="15423" name="Group 50"/>
              <p:cNvGrpSpPr>
                <a:grpSpLocks/>
              </p:cNvGrpSpPr>
              <p:nvPr/>
            </p:nvGrpSpPr>
            <p:grpSpPr bwMode="auto">
              <a:xfrm>
                <a:off x="1978032" y="2447110"/>
                <a:ext cx="1254406" cy="2534918"/>
                <a:chOff x="1978032" y="2447110"/>
                <a:chExt cx="1254406" cy="2534918"/>
              </a:xfrm>
            </p:grpSpPr>
            <p:sp>
              <p:nvSpPr>
                <p:cNvPr id="89" name="Rectangle 88"/>
                <p:cNvSpPr/>
                <p:nvPr/>
              </p:nvSpPr>
              <p:spPr>
                <a:xfrm>
                  <a:off x="2242868" y="3123203"/>
                  <a:ext cx="45990" cy="1858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26" name="TextBox 89"/>
                <p:cNvSpPr txBox="1">
                  <a:spLocks noChangeArrowheads="1"/>
                </p:cNvSpPr>
                <p:nvPr/>
              </p:nvSpPr>
              <p:spPr bwMode="auto">
                <a:xfrm>
                  <a:off x="1978032" y="2447110"/>
                  <a:ext cx="1254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Elie Wiesel born</a:t>
                  </a:r>
                </a:p>
              </p:txBody>
            </p:sp>
          </p:grpSp>
          <p:pic>
            <p:nvPicPr>
              <p:cNvPr id="15424"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54800" y="3247328"/>
                <a:ext cx="381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422"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50698" y="5436933"/>
              <a:ext cx="1524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1" name="Group 70"/>
          <p:cNvGrpSpPr>
            <a:grpSpLocks/>
          </p:cNvGrpSpPr>
          <p:nvPr/>
        </p:nvGrpSpPr>
        <p:grpSpPr bwMode="auto">
          <a:xfrm>
            <a:off x="1036638" y="5040313"/>
            <a:ext cx="238125" cy="1279525"/>
            <a:chOff x="1036805" y="5040085"/>
            <a:chExt cx="238125" cy="1280539"/>
          </a:xfrm>
        </p:grpSpPr>
        <p:pic>
          <p:nvPicPr>
            <p:cNvPr id="15419" name="Picture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36805" y="5625299"/>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1" name="Rectangle 130"/>
            <p:cNvSpPr/>
            <p:nvPr/>
          </p:nvSpPr>
          <p:spPr>
            <a:xfrm>
              <a:off x="1125705" y="5040085"/>
              <a:ext cx="46037" cy="4941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73" name="Group 72"/>
          <p:cNvGrpSpPr>
            <a:grpSpLocks/>
          </p:cNvGrpSpPr>
          <p:nvPr/>
        </p:nvGrpSpPr>
        <p:grpSpPr bwMode="auto">
          <a:xfrm>
            <a:off x="7675563" y="1676400"/>
            <a:ext cx="1504950" cy="4446588"/>
            <a:chOff x="7676223" y="1676376"/>
            <a:chExt cx="1504950" cy="4446357"/>
          </a:xfrm>
        </p:grpSpPr>
        <p:grpSp>
          <p:nvGrpSpPr>
            <p:cNvPr id="15414" name="Group 14"/>
            <p:cNvGrpSpPr>
              <a:grpSpLocks/>
            </p:cNvGrpSpPr>
            <p:nvPr/>
          </p:nvGrpSpPr>
          <p:grpSpPr bwMode="auto">
            <a:xfrm>
              <a:off x="7676223" y="1676376"/>
              <a:ext cx="1504950" cy="4446357"/>
              <a:chOff x="6906981" y="1676376"/>
              <a:chExt cx="1504950" cy="4446357"/>
            </a:xfrm>
          </p:grpSpPr>
          <p:sp>
            <p:nvSpPr>
              <p:cNvPr id="15416" name="TextBox 64"/>
              <p:cNvSpPr txBox="1">
                <a:spLocks noChangeArrowheads="1"/>
              </p:cNvSpPr>
              <p:nvPr/>
            </p:nvSpPr>
            <p:spPr bwMode="auto">
              <a:xfrm>
                <a:off x="6906981" y="1676376"/>
                <a:ext cx="15049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Assassination attempt on Hitler fails</a:t>
                </a:r>
              </a:p>
            </p:txBody>
          </p:sp>
          <p:sp>
            <p:nvSpPr>
              <p:cNvPr id="66" name="Rectangle 65"/>
              <p:cNvSpPr/>
              <p:nvPr/>
            </p:nvSpPr>
            <p:spPr>
              <a:xfrm>
                <a:off x="7935681" y="2643114"/>
                <a:ext cx="46037" cy="239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18" name="Picture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868052" y="5436933"/>
                <a:ext cx="1809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415"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25542" y="2743200"/>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2" name="Group 71"/>
          <p:cNvGrpSpPr>
            <a:grpSpLocks/>
          </p:cNvGrpSpPr>
          <p:nvPr/>
        </p:nvGrpSpPr>
        <p:grpSpPr bwMode="auto">
          <a:xfrm>
            <a:off x="7461250" y="2884488"/>
            <a:ext cx="1238250" cy="3243262"/>
            <a:chOff x="7461231" y="2885136"/>
            <a:chExt cx="1238250" cy="3243377"/>
          </a:xfrm>
        </p:grpSpPr>
        <p:grpSp>
          <p:nvGrpSpPr>
            <p:cNvPr id="15409" name="Group 15"/>
            <p:cNvGrpSpPr>
              <a:grpSpLocks/>
            </p:cNvGrpSpPr>
            <p:nvPr/>
          </p:nvGrpSpPr>
          <p:grpSpPr bwMode="auto">
            <a:xfrm>
              <a:off x="7461231" y="2885136"/>
              <a:ext cx="1238250" cy="3243377"/>
              <a:chOff x="6764559" y="2885136"/>
              <a:chExt cx="1238250" cy="3243377"/>
            </a:xfrm>
          </p:grpSpPr>
          <p:pic>
            <p:nvPicPr>
              <p:cNvPr id="15411" name="Picture 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74646" y="5414138"/>
                <a:ext cx="1143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Rectangle 62"/>
              <p:cNvSpPr/>
              <p:nvPr/>
            </p:nvSpPr>
            <p:spPr>
              <a:xfrm>
                <a:off x="7337647" y="4371089"/>
                <a:ext cx="46037" cy="6112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13" name="TextBox 63"/>
              <p:cNvSpPr txBox="1">
                <a:spLocks noChangeArrowheads="1"/>
              </p:cNvSpPr>
              <p:nvPr/>
            </p:nvSpPr>
            <p:spPr bwMode="auto">
              <a:xfrm>
                <a:off x="6764559" y="2885136"/>
                <a:ext cx="12382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Nazis begin euthanasia on sick and disabled</a:t>
                </a:r>
              </a:p>
            </p:txBody>
          </p:sp>
        </p:grpSp>
        <p:pic>
          <p:nvPicPr>
            <p:cNvPr id="1541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32953" y="4477656"/>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6" name="Group 75"/>
          <p:cNvGrpSpPr>
            <a:grpSpLocks/>
          </p:cNvGrpSpPr>
          <p:nvPr/>
        </p:nvGrpSpPr>
        <p:grpSpPr bwMode="auto">
          <a:xfrm>
            <a:off x="5497513" y="2076450"/>
            <a:ext cx="1166812" cy="4049713"/>
            <a:chOff x="5497730" y="2076420"/>
            <a:chExt cx="1167035" cy="4049395"/>
          </a:xfrm>
        </p:grpSpPr>
        <p:grpSp>
          <p:nvGrpSpPr>
            <p:cNvPr id="15404" name="Group 20"/>
            <p:cNvGrpSpPr>
              <a:grpSpLocks/>
            </p:cNvGrpSpPr>
            <p:nvPr/>
          </p:nvGrpSpPr>
          <p:grpSpPr bwMode="auto">
            <a:xfrm>
              <a:off x="5497730" y="2076420"/>
              <a:ext cx="1167035" cy="4049395"/>
              <a:chOff x="5178422" y="2076420"/>
              <a:chExt cx="1167035" cy="4049395"/>
            </a:xfrm>
          </p:grpSpPr>
          <p:sp>
            <p:nvSpPr>
              <p:cNvPr id="15406" name="TextBox 47"/>
              <p:cNvSpPr txBox="1">
                <a:spLocks noChangeArrowheads="1"/>
              </p:cNvSpPr>
              <p:nvPr/>
            </p:nvSpPr>
            <p:spPr bwMode="auto">
              <a:xfrm>
                <a:off x="5178422" y="2076420"/>
                <a:ext cx="11670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German military mobilizes</a:t>
                </a:r>
              </a:p>
            </p:txBody>
          </p:sp>
          <p:sp>
            <p:nvSpPr>
              <p:cNvPr id="49" name="Rectangle 48"/>
              <p:cNvSpPr/>
              <p:nvPr/>
            </p:nvSpPr>
            <p:spPr>
              <a:xfrm>
                <a:off x="5888170" y="2998686"/>
                <a:ext cx="46047" cy="1982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08"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38749" y="5401915"/>
                <a:ext cx="1524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405"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4572" y="3124200"/>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5" name="Group 74"/>
          <p:cNvGrpSpPr>
            <a:grpSpLocks/>
          </p:cNvGrpSpPr>
          <p:nvPr/>
        </p:nvGrpSpPr>
        <p:grpSpPr bwMode="auto">
          <a:xfrm>
            <a:off x="4991100" y="3170238"/>
            <a:ext cx="1028700" cy="1811337"/>
            <a:chOff x="4991092" y="3169978"/>
            <a:chExt cx="1028700" cy="1812050"/>
          </a:xfrm>
        </p:grpSpPr>
        <p:grpSp>
          <p:nvGrpSpPr>
            <p:cNvPr id="15400" name="Group 27"/>
            <p:cNvGrpSpPr>
              <a:grpSpLocks/>
            </p:cNvGrpSpPr>
            <p:nvPr/>
          </p:nvGrpSpPr>
          <p:grpSpPr bwMode="auto">
            <a:xfrm>
              <a:off x="4991092" y="3169978"/>
              <a:ext cx="1028700" cy="1812050"/>
              <a:chOff x="4860466" y="3169978"/>
              <a:chExt cx="1028700" cy="1812050"/>
            </a:xfrm>
          </p:grpSpPr>
          <p:sp>
            <p:nvSpPr>
              <p:cNvPr id="45" name="Rectangle 44"/>
              <p:cNvSpPr/>
              <p:nvPr/>
            </p:nvSpPr>
            <p:spPr>
              <a:xfrm>
                <a:off x="5274804" y="4370600"/>
                <a:ext cx="46037" cy="611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03" name="TextBox 45"/>
              <p:cNvSpPr txBox="1">
                <a:spLocks noChangeArrowheads="1"/>
              </p:cNvSpPr>
              <p:nvPr/>
            </p:nvSpPr>
            <p:spPr bwMode="auto">
              <a:xfrm>
                <a:off x="4860466" y="3169978"/>
                <a:ext cx="1028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Hitler reveals </a:t>
                </a:r>
              </a:p>
              <a:p>
                <a:pPr algn="ctr"/>
                <a:r>
                  <a:rPr lang="en-US" altLang="en-US" dirty="0"/>
                  <a:t>war </a:t>
                </a:r>
              </a:p>
              <a:p>
                <a:pPr algn="ctr"/>
                <a:r>
                  <a:rPr lang="en-US" altLang="en-US" dirty="0"/>
                  <a:t>plans.</a:t>
                </a:r>
              </a:p>
            </p:txBody>
          </p:sp>
        </p:grpSp>
        <p:pic>
          <p:nvPicPr>
            <p:cNvPr id="15401"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3984" y="4484046"/>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7" name="Group 76"/>
          <p:cNvGrpSpPr>
            <a:grpSpLocks/>
          </p:cNvGrpSpPr>
          <p:nvPr/>
        </p:nvGrpSpPr>
        <p:grpSpPr bwMode="auto">
          <a:xfrm>
            <a:off x="6272213" y="3692525"/>
            <a:ext cx="887412" cy="2400300"/>
            <a:chOff x="6271977" y="3692506"/>
            <a:chExt cx="887184" cy="2401101"/>
          </a:xfrm>
        </p:grpSpPr>
        <p:grpSp>
          <p:nvGrpSpPr>
            <p:cNvPr id="15395" name="Group 19"/>
            <p:cNvGrpSpPr>
              <a:grpSpLocks/>
            </p:cNvGrpSpPr>
            <p:nvPr/>
          </p:nvGrpSpPr>
          <p:grpSpPr bwMode="auto">
            <a:xfrm>
              <a:off x="6271977" y="3692506"/>
              <a:ext cx="887184" cy="2401101"/>
              <a:chOff x="5894613" y="3692506"/>
              <a:chExt cx="887184" cy="2401101"/>
            </a:xfrm>
          </p:grpSpPr>
          <p:pic>
            <p:nvPicPr>
              <p:cNvPr id="15397"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16190" y="5407807"/>
                <a:ext cx="1809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6269167" y="4370595"/>
                <a:ext cx="44439" cy="6113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99" name="TextBox 55"/>
              <p:cNvSpPr txBox="1">
                <a:spLocks noChangeArrowheads="1"/>
              </p:cNvSpPr>
              <p:nvPr/>
            </p:nvSpPr>
            <p:spPr bwMode="auto">
              <a:xfrm>
                <a:off x="5894613" y="3692506"/>
                <a:ext cx="887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Kristall-nacht</a:t>
                </a:r>
              </a:p>
            </p:txBody>
          </p:sp>
        </p:grpSp>
        <p:pic>
          <p:nvPicPr>
            <p:cNvPr id="15396"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0716" y="4490273"/>
              <a:ext cx="346550" cy="3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000"/>
                                        <p:tgtEl>
                                          <p:spTgt spid="71"/>
                                        </p:tgtEl>
                                      </p:cBhvr>
                                    </p:animEffect>
                                    <p:anim calcmode="lin" valueType="num">
                                      <p:cBhvr>
                                        <p:cTn id="53" dur="1000" fill="hold"/>
                                        <p:tgtEl>
                                          <p:spTgt spid="71"/>
                                        </p:tgtEl>
                                        <p:attrNameLst>
                                          <p:attrName>ppt_x</p:attrName>
                                        </p:attrNameLst>
                                      </p:cBhvr>
                                      <p:tavLst>
                                        <p:tav tm="0">
                                          <p:val>
                                            <p:strVal val="#ppt_x"/>
                                          </p:val>
                                        </p:tav>
                                        <p:tav tm="100000">
                                          <p:val>
                                            <p:strVal val="#ppt_x"/>
                                          </p:val>
                                        </p:tav>
                                      </p:tavLst>
                                    </p:anim>
                                    <p:anim calcmode="lin" valueType="num">
                                      <p:cBhvr>
                                        <p:cTn id="5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additive="base">
                                        <p:cTn id="65" dur="500" fill="hold"/>
                                        <p:tgtEl>
                                          <p:spTgt spid="67"/>
                                        </p:tgtEl>
                                        <p:attrNameLst>
                                          <p:attrName>ppt_x</p:attrName>
                                        </p:attrNameLst>
                                      </p:cBhvr>
                                      <p:tavLst>
                                        <p:tav tm="0">
                                          <p:val>
                                            <p:strVal val="#ppt_x"/>
                                          </p:val>
                                        </p:tav>
                                        <p:tav tm="100000">
                                          <p:val>
                                            <p:strVal val="#ppt_x"/>
                                          </p:val>
                                        </p:tav>
                                      </p:tavLst>
                                    </p:anim>
                                    <p:anim calcmode="lin" valueType="num">
                                      <p:cBhvr additive="base">
                                        <p:cTn id="6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ppt_x"/>
                                          </p:val>
                                        </p:tav>
                                        <p:tav tm="100000">
                                          <p:val>
                                            <p:strVal val="#ppt_x"/>
                                          </p:val>
                                        </p:tav>
                                      </p:tavLst>
                                    </p:anim>
                                    <p:anim calcmode="lin" valueType="num">
                                      <p:cBhvr additive="base">
                                        <p:cTn id="9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ppt_x"/>
                                          </p:val>
                                        </p:tav>
                                        <p:tav tm="100000">
                                          <p:val>
                                            <p:strVal val="#ppt_x"/>
                                          </p:val>
                                        </p:tav>
                                      </p:tavLst>
                                    </p:anim>
                                    <p:anim calcmode="lin" valueType="num">
                                      <p:cBhvr additive="base">
                                        <p:cTn id="10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75"/>
                                        </p:tgtEl>
                                        <p:attrNameLst>
                                          <p:attrName>style.visibility</p:attrName>
                                        </p:attrNameLst>
                                      </p:cBhvr>
                                      <p:to>
                                        <p:strVal val="visible"/>
                                      </p:to>
                                    </p:set>
                                    <p:anim calcmode="lin" valueType="num">
                                      <p:cBhvr additive="base">
                                        <p:cTn id="107" dur="500" fill="hold"/>
                                        <p:tgtEl>
                                          <p:spTgt spid="75"/>
                                        </p:tgtEl>
                                        <p:attrNameLst>
                                          <p:attrName>ppt_x</p:attrName>
                                        </p:attrNameLst>
                                      </p:cBhvr>
                                      <p:tavLst>
                                        <p:tav tm="0">
                                          <p:val>
                                            <p:strVal val="#ppt_x"/>
                                          </p:val>
                                        </p:tav>
                                        <p:tav tm="100000">
                                          <p:val>
                                            <p:strVal val="#ppt_x"/>
                                          </p:val>
                                        </p:tav>
                                      </p:tavLst>
                                    </p:anim>
                                    <p:anim calcmode="lin" valueType="num">
                                      <p:cBhvr additive="base">
                                        <p:cTn id="10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76"/>
                                        </p:tgtEl>
                                        <p:attrNameLst>
                                          <p:attrName>style.visibility</p:attrName>
                                        </p:attrNameLst>
                                      </p:cBhvr>
                                      <p:to>
                                        <p:strVal val="visible"/>
                                      </p:to>
                                    </p:set>
                                    <p:anim calcmode="lin" valueType="num">
                                      <p:cBhvr additive="base">
                                        <p:cTn id="113" dur="500" fill="hold"/>
                                        <p:tgtEl>
                                          <p:spTgt spid="76"/>
                                        </p:tgtEl>
                                        <p:attrNameLst>
                                          <p:attrName>ppt_x</p:attrName>
                                        </p:attrNameLst>
                                      </p:cBhvr>
                                      <p:tavLst>
                                        <p:tav tm="0">
                                          <p:val>
                                            <p:strVal val="#ppt_x"/>
                                          </p:val>
                                        </p:tav>
                                        <p:tav tm="100000">
                                          <p:val>
                                            <p:strVal val="#ppt_x"/>
                                          </p:val>
                                        </p:tav>
                                      </p:tavLst>
                                    </p:anim>
                                    <p:anim calcmode="lin" valueType="num">
                                      <p:cBhvr additive="base">
                                        <p:cTn id="1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77"/>
                                        </p:tgtEl>
                                        <p:attrNameLst>
                                          <p:attrName>style.visibility</p:attrName>
                                        </p:attrNameLst>
                                      </p:cBhvr>
                                      <p:to>
                                        <p:strVal val="visible"/>
                                      </p:to>
                                    </p:set>
                                    <p:anim calcmode="lin" valueType="num">
                                      <p:cBhvr additive="base">
                                        <p:cTn id="119" dur="500" fill="hold"/>
                                        <p:tgtEl>
                                          <p:spTgt spid="77"/>
                                        </p:tgtEl>
                                        <p:attrNameLst>
                                          <p:attrName>ppt_x</p:attrName>
                                        </p:attrNameLst>
                                      </p:cBhvr>
                                      <p:tavLst>
                                        <p:tav tm="0">
                                          <p:val>
                                            <p:strVal val="#ppt_x"/>
                                          </p:val>
                                        </p:tav>
                                        <p:tav tm="100000">
                                          <p:val>
                                            <p:strVal val="#ppt_x"/>
                                          </p:val>
                                        </p:tav>
                                      </p:tavLst>
                                    </p:anim>
                                    <p:anim calcmode="lin" valueType="num">
                                      <p:cBhvr additive="base">
                                        <p:cTn id="12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additive="base">
                                        <p:cTn id="125" dur="500" fill="hold"/>
                                        <p:tgtEl>
                                          <p:spTgt spid="18"/>
                                        </p:tgtEl>
                                        <p:attrNameLst>
                                          <p:attrName>ppt_x</p:attrName>
                                        </p:attrNameLst>
                                      </p:cBhvr>
                                      <p:tavLst>
                                        <p:tav tm="0">
                                          <p:val>
                                            <p:strVal val="#ppt_x"/>
                                          </p:val>
                                        </p:tav>
                                        <p:tav tm="100000">
                                          <p:val>
                                            <p:strVal val="#ppt_x"/>
                                          </p:val>
                                        </p:tav>
                                      </p:tavLst>
                                    </p:anim>
                                    <p:anim calcmode="lin" valueType="num">
                                      <p:cBhvr additive="base">
                                        <p:cTn id="1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nodeType="click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500" fill="hold"/>
                                        <p:tgtEl>
                                          <p:spTgt spid="72"/>
                                        </p:tgtEl>
                                        <p:attrNameLst>
                                          <p:attrName>ppt_x</p:attrName>
                                        </p:attrNameLst>
                                      </p:cBhvr>
                                      <p:tavLst>
                                        <p:tav tm="0">
                                          <p:val>
                                            <p:strVal val="#ppt_x"/>
                                          </p:val>
                                        </p:tav>
                                        <p:tav tm="100000">
                                          <p:val>
                                            <p:strVal val="#ppt_x"/>
                                          </p:val>
                                        </p:tav>
                                      </p:tavLst>
                                    </p:anim>
                                    <p:anim calcmode="lin" valueType="num">
                                      <p:cBhvr additive="base">
                                        <p:cTn id="13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nodeType="clickEffect">
                                  <p:stCondLst>
                                    <p:cond delay="0"/>
                                  </p:stCondLst>
                                  <p:childTnLst>
                                    <p:set>
                                      <p:cBhvr>
                                        <p:cTn id="136" dur="1" fill="hold">
                                          <p:stCondLst>
                                            <p:cond delay="0"/>
                                          </p:stCondLst>
                                        </p:cTn>
                                        <p:tgtEl>
                                          <p:spTgt spid="73"/>
                                        </p:tgtEl>
                                        <p:attrNameLst>
                                          <p:attrName>style.visibility</p:attrName>
                                        </p:attrNameLst>
                                      </p:cBhvr>
                                      <p:to>
                                        <p:strVal val="visible"/>
                                      </p:to>
                                    </p:set>
                                    <p:anim calcmode="lin" valueType="num">
                                      <p:cBhvr additive="base">
                                        <p:cTn id="137" dur="500" fill="hold"/>
                                        <p:tgtEl>
                                          <p:spTgt spid="73"/>
                                        </p:tgtEl>
                                        <p:attrNameLst>
                                          <p:attrName>ppt_x</p:attrName>
                                        </p:attrNameLst>
                                      </p:cBhvr>
                                      <p:tavLst>
                                        <p:tav tm="0">
                                          <p:val>
                                            <p:strVal val="#ppt_x"/>
                                          </p:val>
                                        </p:tav>
                                        <p:tav tm="100000">
                                          <p:val>
                                            <p:strVal val="#ppt_x"/>
                                          </p:val>
                                        </p:tav>
                                      </p:tavLst>
                                    </p:anim>
                                    <p:anim calcmode="lin" valueType="num">
                                      <p:cBhvr additive="base">
                                        <p:cTn id="13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1"/>
          <p:cNvGrpSpPr>
            <a:grpSpLocks/>
          </p:cNvGrpSpPr>
          <p:nvPr/>
        </p:nvGrpSpPr>
        <p:grpSpPr bwMode="auto">
          <a:xfrm>
            <a:off x="171450" y="5040313"/>
            <a:ext cx="238125" cy="1309687"/>
            <a:chOff x="8211225" y="5040085"/>
            <a:chExt cx="238125" cy="1309567"/>
          </a:xfrm>
        </p:grpSpPr>
        <p:sp>
          <p:nvSpPr>
            <p:cNvPr id="133" name="Rectangle 132"/>
            <p:cNvSpPr/>
            <p:nvPr/>
          </p:nvSpPr>
          <p:spPr>
            <a:xfrm>
              <a:off x="8312825" y="5040085"/>
              <a:ext cx="44450" cy="455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47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225" y="5644802"/>
              <a:ext cx="2381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3" name="Group 142"/>
          <p:cNvGrpSpPr>
            <a:grpSpLocks/>
          </p:cNvGrpSpPr>
          <p:nvPr/>
        </p:nvGrpSpPr>
        <p:grpSpPr bwMode="auto">
          <a:xfrm>
            <a:off x="-14288" y="806450"/>
            <a:ext cx="1385888" cy="4165600"/>
            <a:chOff x="8025744" y="807177"/>
            <a:chExt cx="1384935" cy="4165326"/>
          </a:xfrm>
        </p:grpSpPr>
        <p:sp>
          <p:nvSpPr>
            <p:cNvPr id="144" name="Rectangle 143"/>
            <p:cNvSpPr/>
            <p:nvPr/>
          </p:nvSpPr>
          <p:spPr>
            <a:xfrm>
              <a:off x="8316057" y="1491345"/>
              <a:ext cx="44419" cy="3481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74" name="TextBox 144"/>
            <p:cNvSpPr txBox="1">
              <a:spLocks noChangeArrowheads="1"/>
            </p:cNvSpPr>
            <p:nvPr/>
          </p:nvSpPr>
          <p:spPr bwMode="auto">
            <a:xfrm>
              <a:off x="8025744" y="807177"/>
              <a:ext cx="13849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Nazis invade Netherlands</a:t>
              </a:r>
            </a:p>
          </p:txBody>
        </p:sp>
        <p:pic>
          <p:nvPicPr>
            <p:cNvPr id="16475"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0334" y="1562070"/>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8" name="Rectangle 117"/>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8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TextBox 119"/>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when?</a:t>
            </a:r>
          </a:p>
        </p:txBody>
      </p:sp>
      <p:grpSp>
        <p:nvGrpSpPr>
          <p:cNvPr id="43" name="Group 42"/>
          <p:cNvGrpSpPr>
            <a:grpSpLocks/>
          </p:cNvGrpSpPr>
          <p:nvPr/>
        </p:nvGrpSpPr>
        <p:grpSpPr bwMode="auto">
          <a:xfrm>
            <a:off x="1838325" y="5122863"/>
            <a:ext cx="238125" cy="1243012"/>
            <a:chOff x="10014" y="5122715"/>
            <a:chExt cx="238125" cy="1243450"/>
          </a:xfrm>
        </p:grpSpPr>
        <p:sp>
          <p:nvSpPr>
            <p:cNvPr id="92" name="Rectangle 91"/>
            <p:cNvSpPr/>
            <p:nvPr/>
          </p:nvSpPr>
          <p:spPr>
            <a:xfrm>
              <a:off x="97327" y="5122715"/>
              <a:ext cx="44450" cy="455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472"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4" y="5699415"/>
              <a:ext cx="2381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9" name="Group 28"/>
          <p:cNvGrpSpPr>
            <a:grpSpLocks/>
          </p:cNvGrpSpPr>
          <p:nvPr/>
        </p:nvGrpSpPr>
        <p:grpSpPr bwMode="auto">
          <a:xfrm>
            <a:off x="4937125" y="3170238"/>
            <a:ext cx="1027113" cy="2951162"/>
            <a:chOff x="2490140" y="3169978"/>
            <a:chExt cx="1027342" cy="2952026"/>
          </a:xfrm>
        </p:grpSpPr>
        <p:sp>
          <p:nvSpPr>
            <p:cNvPr id="30" name="Rectangle 29"/>
            <p:cNvSpPr/>
            <p:nvPr/>
          </p:nvSpPr>
          <p:spPr>
            <a:xfrm>
              <a:off x="2952206" y="4370479"/>
              <a:ext cx="46047" cy="611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68" name="TextBox 30"/>
            <p:cNvSpPr txBox="1">
              <a:spLocks noChangeArrowheads="1"/>
            </p:cNvSpPr>
            <p:nvPr/>
          </p:nvSpPr>
          <p:spPr bwMode="auto">
            <a:xfrm>
              <a:off x="2490140" y="3169978"/>
              <a:ext cx="10273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Hitler declares war on USA</a:t>
              </a:r>
            </a:p>
          </p:txBody>
        </p:sp>
        <p:pic>
          <p:nvPicPr>
            <p:cNvPr id="1646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9424" y="4495800"/>
              <a:ext cx="63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1702" y="5426679"/>
              <a:ext cx="1619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Group 27"/>
          <p:cNvGrpSpPr>
            <a:grpSpLocks/>
          </p:cNvGrpSpPr>
          <p:nvPr/>
        </p:nvGrpSpPr>
        <p:grpSpPr bwMode="auto">
          <a:xfrm>
            <a:off x="5638800" y="1171575"/>
            <a:ext cx="1595438" cy="4702175"/>
            <a:chOff x="2782005" y="1171816"/>
            <a:chExt cx="1594826" cy="4702678"/>
          </a:xfrm>
        </p:grpSpPr>
        <p:sp>
          <p:nvSpPr>
            <p:cNvPr id="16463" name="TextBox 32"/>
            <p:cNvSpPr txBox="1">
              <a:spLocks noChangeArrowheads="1"/>
            </p:cNvSpPr>
            <p:nvPr/>
          </p:nvSpPr>
          <p:spPr bwMode="auto">
            <a:xfrm>
              <a:off x="2782005" y="1171816"/>
              <a:ext cx="15948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Japanese-Americans sent to US concentration camps</a:t>
              </a:r>
            </a:p>
          </p:txBody>
        </p:sp>
        <p:sp>
          <p:nvSpPr>
            <p:cNvPr id="36" name="Rectangle 35"/>
            <p:cNvSpPr/>
            <p:nvPr/>
          </p:nvSpPr>
          <p:spPr>
            <a:xfrm>
              <a:off x="3730966" y="2645174"/>
              <a:ext cx="46020" cy="243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46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9079" y="5390306"/>
              <a:ext cx="116205" cy="48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6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303" y="2747692"/>
              <a:ext cx="63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 name="Group 43"/>
          <p:cNvGrpSpPr>
            <a:grpSpLocks/>
          </p:cNvGrpSpPr>
          <p:nvPr/>
        </p:nvGrpSpPr>
        <p:grpSpPr bwMode="auto">
          <a:xfrm>
            <a:off x="5964238" y="5122863"/>
            <a:ext cx="238125" cy="1266825"/>
            <a:chOff x="3271643" y="5122715"/>
            <a:chExt cx="238125" cy="1267761"/>
          </a:xfrm>
        </p:grpSpPr>
        <p:pic>
          <p:nvPicPr>
            <p:cNvPr id="1646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1643" y="5695151"/>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Rectangle 92"/>
            <p:cNvSpPr/>
            <p:nvPr/>
          </p:nvSpPr>
          <p:spPr>
            <a:xfrm>
              <a:off x="3371655" y="5122715"/>
              <a:ext cx="44450" cy="4559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2" name="Group 41"/>
          <p:cNvGrpSpPr>
            <a:grpSpLocks/>
          </p:cNvGrpSpPr>
          <p:nvPr/>
        </p:nvGrpSpPr>
        <p:grpSpPr bwMode="auto">
          <a:xfrm>
            <a:off x="1966913" y="806450"/>
            <a:ext cx="1179512" cy="5314950"/>
            <a:chOff x="55879" y="807177"/>
            <a:chExt cx="1179548" cy="5314827"/>
          </a:xfrm>
        </p:grpSpPr>
        <p:sp>
          <p:nvSpPr>
            <p:cNvPr id="16457" name="TextBox 82"/>
            <p:cNvSpPr txBox="1">
              <a:spLocks noChangeArrowheads="1"/>
            </p:cNvSpPr>
            <p:nvPr/>
          </p:nvSpPr>
          <p:spPr bwMode="auto">
            <a:xfrm>
              <a:off x="82036" y="807177"/>
              <a:ext cx="11533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Nazis invade northern</a:t>
              </a:r>
            </a:p>
            <a:p>
              <a:r>
                <a:rPr lang="en-US" altLang="en-US" dirty="0"/>
                <a:t>Africa</a:t>
              </a:r>
            </a:p>
          </p:txBody>
        </p:sp>
        <p:sp>
          <p:nvSpPr>
            <p:cNvPr id="88" name="Rectangle 87"/>
            <p:cNvSpPr/>
            <p:nvPr/>
          </p:nvSpPr>
          <p:spPr>
            <a:xfrm>
              <a:off x="351163" y="2024762"/>
              <a:ext cx="44451" cy="2957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45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188" y="5398104"/>
              <a:ext cx="1047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6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79" y="4486419"/>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p:cNvGrpSpPr>
            <a:grpSpLocks/>
          </p:cNvGrpSpPr>
          <p:nvPr/>
        </p:nvGrpSpPr>
        <p:grpSpPr bwMode="auto">
          <a:xfrm>
            <a:off x="7821613" y="5122863"/>
            <a:ext cx="238125" cy="1287462"/>
            <a:chOff x="5860369" y="5122715"/>
            <a:chExt cx="238125" cy="1287900"/>
          </a:xfrm>
        </p:grpSpPr>
        <p:sp>
          <p:nvSpPr>
            <p:cNvPr id="113" name="Rectangle 112"/>
            <p:cNvSpPr/>
            <p:nvPr/>
          </p:nvSpPr>
          <p:spPr>
            <a:xfrm>
              <a:off x="5957206" y="5122715"/>
              <a:ext cx="46038" cy="455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456"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0369" y="5705765"/>
              <a:ext cx="2381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a:grpSpLocks/>
          </p:cNvGrpSpPr>
          <p:nvPr/>
        </p:nvGrpSpPr>
        <p:grpSpPr bwMode="auto">
          <a:xfrm>
            <a:off x="6997700" y="5122863"/>
            <a:ext cx="238125" cy="1271587"/>
            <a:chOff x="4944675" y="5122715"/>
            <a:chExt cx="238125" cy="1272025"/>
          </a:xfrm>
        </p:grpSpPr>
        <p:sp>
          <p:nvSpPr>
            <p:cNvPr id="104" name="Rectangle 103"/>
            <p:cNvSpPr/>
            <p:nvPr/>
          </p:nvSpPr>
          <p:spPr>
            <a:xfrm>
              <a:off x="5033575" y="5122715"/>
              <a:ext cx="44450" cy="4557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454"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4675" y="5699415"/>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a:grpSpLocks/>
          </p:cNvGrpSpPr>
          <p:nvPr/>
        </p:nvGrpSpPr>
        <p:grpSpPr bwMode="auto">
          <a:xfrm>
            <a:off x="8169275" y="715963"/>
            <a:ext cx="984250" cy="5292725"/>
            <a:chOff x="5705026" y="715306"/>
            <a:chExt cx="983166" cy="5293894"/>
          </a:xfrm>
        </p:grpSpPr>
        <p:sp>
          <p:nvSpPr>
            <p:cNvPr id="63" name="Rectangle 62"/>
            <p:cNvSpPr/>
            <p:nvPr/>
          </p:nvSpPr>
          <p:spPr>
            <a:xfrm>
              <a:off x="6279068" y="1915721"/>
              <a:ext cx="44401" cy="30661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51" name="TextBox 63"/>
            <p:cNvSpPr txBox="1">
              <a:spLocks noChangeArrowheads="1"/>
            </p:cNvSpPr>
            <p:nvPr/>
          </p:nvSpPr>
          <p:spPr bwMode="auto">
            <a:xfrm>
              <a:off x="5705026" y="715306"/>
              <a:ext cx="9831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Allied Forces D-Day invasion</a:t>
              </a:r>
            </a:p>
          </p:txBody>
        </p:sp>
        <p:pic>
          <p:nvPicPr>
            <p:cNvPr id="16452"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08037" y="5409125"/>
              <a:ext cx="1524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a:grpSpLocks/>
          </p:cNvGrpSpPr>
          <p:nvPr/>
        </p:nvGrpSpPr>
        <p:grpSpPr bwMode="auto">
          <a:xfrm>
            <a:off x="6918325" y="2879725"/>
            <a:ext cx="1028700" cy="2994025"/>
            <a:chOff x="4761772" y="2879698"/>
            <a:chExt cx="1028700" cy="2994796"/>
          </a:xfrm>
        </p:grpSpPr>
        <p:sp>
          <p:nvSpPr>
            <p:cNvPr id="45" name="Rectangle 44"/>
            <p:cNvSpPr/>
            <p:nvPr/>
          </p:nvSpPr>
          <p:spPr>
            <a:xfrm>
              <a:off x="5291997" y="4370745"/>
              <a:ext cx="46038" cy="611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47" name="TextBox 45"/>
            <p:cNvSpPr txBox="1">
              <a:spLocks noChangeArrowheads="1"/>
            </p:cNvSpPr>
            <p:nvPr/>
          </p:nvSpPr>
          <p:spPr bwMode="auto">
            <a:xfrm>
              <a:off x="4761772" y="2879698"/>
              <a:ext cx="1028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Jews fight back in Warsaw ghetto</a:t>
              </a:r>
            </a:p>
          </p:txBody>
        </p:sp>
        <p:pic>
          <p:nvPicPr>
            <p:cNvPr id="164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5944" y="5390306"/>
              <a:ext cx="116205" cy="48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49"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2052" y="4441500"/>
              <a:ext cx="346550" cy="3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7" name="Group 36"/>
          <p:cNvGrpSpPr>
            <a:grpSpLocks/>
          </p:cNvGrpSpPr>
          <p:nvPr/>
        </p:nvGrpSpPr>
        <p:grpSpPr bwMode="auto">
          <a:xfrm>
            <a:off x="2655888" y="2074863"/>
            <a:ext cx="1433512" cy="4060825"/>
            <a:chOff x="436870" y="2074884"/>
            <a:chExt cx="1433840" cy="4060456"/>
          </a:xfrm>
        </p:grpSpPr>
        <p:sp>
          <p:nvSpPr>
            <p:cNvPr id="18" name="Rectangle 17"/>
            <p:cNvSpPr/>
            <p:nvPr/>
          </p:nvSpPr>
          <p:spPr>
            <a:xfrm>
              <a:off x="1370534" y="2998725"/>
              <a:ext cx="46048" cy="1982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43" name="TextBox 18"/>
            <p:cNvSpPr txBox="1">
              <a:spLocks noChangeArrowheads="1"/>
            </p:cNvSpPr>
            <p:nvPr/>
          </p:nvSpPr>
          <p:spPr bwMode="auto">
            <a:xfrm>
              <a:off x="436870" y="2074884"/>
              <a:ext cx="14338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Nazis order Jews to wear yellow stars</a:t>
              </a:r>
            </a:p>
          </p:txBody>
        </p:sp>
        <p:pic>
          <p:nvPicPr>
            <p:cNvPr id="16444"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45187" y="5401915"/>
              <a:ext cx="952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45"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537" y="3095188"/>
              <a:ext cx="346550" cy="3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 name="Group 31"/>
          <p:cNvGrpSpPr>
            <a:grpSpLocks/>
          </p:cNvGrpSpPr>
          <p:nvPr/>
        </p:nvGrpSpPr>
        <p:grpSpPr bwMode="auto">
          <a:xfrm>
            <a:off x="4378325" y="806450"/>
            <a:ext cx="1046163" cy="5324475"/>
            <a:chOff x="2023815" y="807177"/>
            <a:chExt cx="1045994" cy="5324353"/>
          </a:xfrm>
        </p:grpSpPr>
        <p:sp>
          <p:nvSpPr>
            <p:cNvPr id="26" name="Rectangle 25"/>
            <p:cNvSpPr/>
            <p:nvPr/>
          </p:nvSpPr>
          <p:spPr>
            <a:xfrm>
              <a:off x="2503163" y="2024762"/>
              <a:ext cx="46031" cy="2957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38" name="TextBox 26"/>
            <p:cNvSpPr txBox="1">
              <a:spLocks noChangeArrowheads="1"/>
            </p:cNvSpPr>
            <p:nvPr/>
          </p:nvSpPr>
          <p:spPr bwMode="auto">
            <a:xfrm>
              <a:off x="2023815" y="807177"/>
              <a:ext cx="10459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Japan bombs Pearl Harbor</a:t>
              </a:r>
            </a:p>
          </p:txBody>
        </p:sp>
        <p:pic>
          <p:nvPicPr>
            <p:cNvPr id="16439"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0532" y="5417155"/>
              <a:ext cx="1905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4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82" y="2137963"/>
              <a:ext cx="63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41" name="Picture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5212" y="2480646"/>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0" y="4953000"/>
            <a:ext cx="9144000" cy="388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Arrow Connector 6"/>
          <p:cNvCxnSpPr/>
          <p:nvPr/>
        </p:nvCxnSpPr>
        <p:spPr>
          <a:xfrm>
            <a:off x="119063" y="5146675"/>
            <a:ext cx="654050" cy="0"/>
          </a:xfrm>
          <a:prstGeom prst="straightConnector1">
            <a:avLst/>
          </a:prstGeom>
          <a:ln w="38100" cap="sq">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8383588" y="5146675"/>
            <a:ext cx="652462" cy="0"/>
          </a:xfrm>
          <a:prstGeom prst="straightConnector1">
            <a:avLst/>
          </a:prstGeom>
          <a:ln w="38100" cap="sq">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405" name="TextBox 113"/>
          <p:cNvSpPr txBox="1">
            <a:spLocks noChangeArrowheads="1"/>
          </p:cNvSpPr>
          <p:nvPr/>
        </p:nvSpPr>
        <p:spPr bwMode="auto">
          <a:xfrm>
            <a:off x="5835650" y="4962525"/>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dirty="0">
                <a:solidFill>
                  <a:schemeClr val="bg1"/>
                </a:solidFill>
                <a:latin typeface="Stencil" pitchFamily="82" charset="0"/>
              </a:rPr>
              <a:t>More timeline</a:t>
            </a:r>
          </a:p>
        </p:txBody>
      </p:sp>
      <p:pic>
        <p:nvPicPr>
          <p:cNvPr id="1640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5" name="Group 134"/>
          <p:cNvGrpSpPr>
            <a:grpSpLocks/>
          </p:cNvGrpSpPr>
          <p:nvPr/>
        </p:nvGrpSpPr>
        <p:grpSpPr bwMode="auto">
          <a:xfrm>
            <a:off x="282575" y="3016250"/>
            <a:ext cx="941388" cy="3130550"/>
            <a:chOff x="8250081" y="3016079"/>
            <a:chExt cx="940176" cy="3130467"/>
          </a:xfrm>
        </p:grpSpPr>
        <p:sp>
          <p:nvSpPr>
            <p:cNvPr id="16433" name="TextBox 136"/>
            <p:cNvSpPr txBox="1">
              <a:spLocks noChangeArrowheads="1"/>
            </p:cNvSpPr>
            <p:nvPr/>
          </p:nvSpPr>
          <p:spPr bwMode="auto">
            <a:xfrm>
              <a:off x="8250081" y="3016079"/>
              <a:ext cx="9401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Nazis bomb Britain</a:t>
              </a:r>
            </a:p>
          </p:txBody>
        </p:sp>
        <p:pic>
          <p:nvPicPr>
            <p:cNvPr id="16434" name="Picture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55903" y="5413121"/>
              <a:ext cx="1619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 name="Rectangle 139"/>
            <p:cNvSpPr/>
            <p:nvPr/>
          </p:nvSpPr>
          <p:spPr>
            <a:xfrm>
              <a:off x="8703521" y="3974904"/>
              <a:ext cx="44393" cy="10064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436"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08164" y="4131824"/>
              <a:ext cx="635000" cy="41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2" name="Group 151"/>
          <p:cNvGrpSpPr>
            <a:grpSpLocks/>
          </p:cNvGrpSpPr>
          <p:nvPr/>
        </p:nvGrpSpPr>
        <p:grpSpPr bwMode="auto">
          <a:xfrm>
            <a:off x="823913" y="1604963"/>
            <a:ext cx="1254125" cy="4616450"/>
            <a:chOff x="954836" y="1648840"/>
            <a:chExt cx="1254406" cy="4616768"/>
          </a:xfrm>
        </p:grpSpPr>
        <p:grpSp>
          <p:nvGrpSpPr>
            <p:cNvPr id="16427" name="Group 152"/>
            <p:cNvGrpSpPr>
              <a:grpSpLocks/>
            </p:cNvGrpSpPr>
            <p:nvPr/>
          </p:nvGrpSpPr>
          <p:grpSpPr bwMode="auto">
            <a:xfrm>
              <a:off x="954836" y="1648840"/>
              <a:ext cx="1254406" cy="3333188"/>
              <a:chOff x="1716780" y="1648840"/>
              <a:chExt cx="1254406" cy="3333188"/>
            </a:xfrm>
          </p:grpSpPr>
          <p:grpSp>
            <p:nvGrpSpPr>
              <p:cNvPr id="16429" name="Group 154"/>
              <p:cNvGrpSpPr>
                <a:grpSpLocks/>
              </p:cNvGrpSpPr>
              <p:nvPr/>
            </p:nvGrpSpPr>
            <p:grpSpPr bwMode="auto">
              <a:xfrm>
                <a:off x="1716780" y="1648840"/>
                <a:ext cx="1254406" cy="3333188"/>
                <a:chOff x="1716780" y="1648840"/>
                <a:chExt cx="1254406" cy="3333188"/>
              </a:xfrm>
            </p:grpSpPr>
            <p:sp>
              <p:nvSpPr>
                <p:cNvPr id="157" name="Rectangle 156"/>
                <p:cNvSpPr/>
                <p:nvPr/>
              </p:nvSpPr>
              <p:spPr>
                <a:xfrm>
                  <a:off x="2242360" y="3123729"/>
                  <a:ext cx="46048" cy="1859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32" name="TextBox 157"/>
                <p:cNvSpPr txBox="1">
                  <a:spLocks noChangeArrowheads="1"/>
                </p:cNvSpPr>
                <p:nvPr/>
              </p:nvSpPr>
              <p:spPr bwMode="auto">
                <a:xfrm>
                  <a:off x="1716780" y="1648840"/>
                  <a:ext cx="1254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12-year-old Elie Wiesel begins studying Kabbalah</a:t>
                  </a:r>
                </a:p>
              </p:txBody>
            </p:sp>
          </p:grpSp>
          <p:pic>
            <p:nvPicPr>
              <p:cNvPr id="16430"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54800" y="3276356"/>
                <a:ext cx="381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428"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50698" y="5436933"/>
              <a:ext cx="1524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2" name="Group 51"/>
          <p:cNvGrpSpPr>
            <a:grpSpLocks/>
          </p:cNvGrpSpPr>
          <p:nvPr/>
        </p:nvGrpSpPr>
        <p:grpSpPr bwMode="auto">
          <a:xfrm>
            <a:off x="7413625" y="1833563"/>
            <a:ext cx="1171575" cy="3875087"/>
            <a:chOff x="7166185" y="1832884"/>
            <a:chExt cx="1172099" cy="3876278"/>
          </a:xfrm>
        </p:grpSpPr>
        <p:grpSp>
          <p:nvGrpSpPr>
            <p:cNvPr id="16422" name="Group 165"/>
            <p:cNvGrpSpPr>
              <a:grpSpLocks/>
            </p:cNvGrpSpPr>
            <p:nvPr/>
          </p:nvGrpSpPr>
          <p:grpSpPr bwMode="auto">
            <a:xfrm>
              <a:off x="7166185" y="1832884"/>
              <a:ext cx="1172099" cy="3149144"/>
              <a:chOff x="5327411" y="1832884"/>
              <a:chExt cx="1172099" cy="3149144"/>
            </a:xfrm>
          </p:grpSpPr>
          <p:sp>
            <p:nvSpPr>
              <p:cNvPr id="167" name="Rectangle 166"/>
              <p:cNvSpPr/>
              <p:nvPr/>
            </p:nvSpPr>
            <p:spPr>
              <a:xfrm>
                <a:off x="6278749" y="2998467"/>
                <a:ext cx="46058" cy="1983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26" name="TextBox 167"/>
              <p:cNvSpPr txBox="1">
                <a:spLocks noChangeArrowheads="1"/>
              </p:cNvSpPr>
              <p:nvPr/>
            </p:nvSpPr>
            <p:spPr bwMode="auto">
              <a:xfrm>
                <a:off x="5327411" y="1832884"/>
                <a:ext cx="11720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dirty="0"/>
                  <a:t>15-yr-old Elie &amp; family deported</a:t>
                </a:r>
              </a:p>
            </p:txBody>
          </p:sp>
        </p:grpSp>
        <p:pic>
          <p:nvPicPr>
            <p:cNvPr id="16423"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08420" y="3167758"/>
              <a:ext cx="381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24" name="Picture 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00553" y="5398725"/>
              <a:ext cx="110495" cy="31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3" name="Group 52"/>
          <p:cNvGrpSpPr>
            <a:grpSpLocks/>
          </p:cNvGrpSpPr>
          <p:nvPr/>
        </p:nvGrpSpPr>
        <p:grpSpPr bwMode="auto">
          <a:xfrm>
            <a:off x="3578225" y="3127375"/>
            <a:ext cx="1343025" cy="3008313"/>
            <a:chOff x="3273926" y="3127715"/>
            <a:chExt cx="1343025" cy="3007625"/>
          </a:xfrm>
        </p:grpSpPr>
        <p:grpSp>
          <p:nvGrpSpPr>
            <p:cNvPr id="16417" name="Group 34"/>
            <p:cNvGrpSpPr>
              <a:grpSpLocks/>
            </p:cNvGrpSpPr>
            <p:nvPr/>
          </p:nvGrpSpPr>
          <p:grpSpPr bwMode="auto">
            <a:xfrm>
              <a:off x="3273926" y="3127715"/>
              <a:ext cx="1343025" cy="3007625"/>
              <a:chOff x="1284145" y="3127715"/>
              <a:chExt cx="1343025" cy="3007625"/>
            </a:xfrm>
          </p:grpSpPr>
          <p:sp>
            <p:nvSpPr>
              <p:cNvPr id="22" name="Rectangle 21"/>
              <p:cNvSpPr/>
              <p:nvPr/>
            </p:nvSpPr>
            <p:spPr>
              <a:xfrm>
                <a:off x="1982645" y="4370444"/>
                <a:ext cx="46038" cy="61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20" name="TextBox 23"/>
              <p:cNvSpPr txBox="1">
                <a:spLocks noChangeArrowheads="1"/>
              </p:cNvSpPr>
              <p:nvPr/>
            </p:nvSpPr>
            <p:spPr bwMode="auto">
              <a:xfrm>
                <a:off x="1284145" y="3127715"/>
                <a:ext cx="1343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Gas chambers </a:t>
                </a:r>
              </a:p>
              <a:p>
                <a:pPr algn="ctr"/>
                <a:r>
                  <a:rPr lang="en-US" altLang="en-US" dirty="0"/>
                  <a:t>at Auschwitz</a:t>
                </a:r>
              </a:p>
            </p:txBody>
          </p:sp>
          <p:pic>
            <p:nvPicPr>
              <p:cNvPr id="16421"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52172" y="5401915"/>
                <a:ext cx="952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418"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5592" y="4478336"/>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up 53"/>
          <p:cNvGrpSpPr>
            <a:grpSpLocks/>
          </p:cNvGrpSpPr>
          <p:nvPr/>
        </p:nvGrpSpPr>
        <p:grpSpPr bwMode="auto">
          <a:xfrm>
            <a:off x="2481263" y="3030538"/>
            <a:ext cx="1081087" cy="2776537"/>
            <a:chOff x="2480724" y="3030885"/>
            <a:chExt cx="1081481" cy="2776795"/>
          </a:xfrm>
        </p:grpSpPr>
        <p:grpSp>
          <p:nvGrpSpPr>
            <p:cNvPr id="16412" name="Group 40"/>
            <p:cNvGrpSpPr>
              <a:grpSpLocks/>
            </p:cNvGrpSpPr>
            <p:nvPr/>
          </p:nvGrpSpPr>
          <p:grpSpPr bwMode="auto">
            <a:xfrm>
              <a:off x="2480724" y="3030885"/>
              <a:ext cx="1081481" cy="2776795"/>
              <a:chOff x="311331" y="3030885"/>
              <a:chExt cx="1081481" cy="2776795"/>
            </a:xfrm>
          </p:grpSpPr>
          <p:sp>
            <p:nvSpPr>
              <p:cNvPr id="13" name="Rectangle 12"/>
              <p:cNvSpPr/>
              <p:nvPr/>
            </p:nvSpPr>
            <p:spPr>
              <a:xfrm>
                <a:off x="870335" y="4248610"/>
                <a:ext cx="46054" cy="7334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15" name="TextBox 1"/>
              <p:cNvSpPr txBox="1">
                <a:spLocks noChangeArrowheads="1"/>
              </p:cNvSpPr>
              <p:nvPr/>
            </p:nvSpPr>
            <p:spPr bwMode="auto">
              <a:xfrm>
                <a:off x="311331" y="3030885"/>
                <a:ext cx="10814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Nazi mass murders start</a:t>
                </a:r>
              </a:p>
            </p:txBody>
          </p:sp>
          <p:pic>
            <p:nvPicPr>
              <p:cNvPr id="16416" name="Picture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8701" y="5417155"/>
                <a:ext cx="1143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413"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8065" y="4478336"/>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2" presetClass="entr" presetSubtype="4" fill="hold" nodeType="afterEffect">
                                  <p:stCondLst>
                                    <p:cond delay="0"/>
                                  </p:stCondLst>
                                  <p:childTnLst>
                                    <p:set>
                                      <p:cBhvr>
                                        <p:cTn id="32" dur="1" fill="hold">
                                          <p:stCondLst>
                                            <p:cond delay="0"/>
                                          </p:stCondLst>
                                        </p:cTn>
                                        <p:tgtEl>
                                          <p:spTgt spid="143"/>
                                        </p:tgtEl>
                                        <p:attrNameLst>
                                          <p:attrName>style.visibility</p:attrName>
                                        </p:attrNameLst>
                                      </p:cBhvr>
                                      <p:to>
                                        <p:strVal val="visible"/>
                                      </p:to>
                                    </p:set>
                                    <p:anim calcmode="lin" valueType="num">
                                      <p:cBhvr additive="base">
                                        <p:cTn id="33" dur="500" fill="hold"/>
                                        <p:tgtEl>
                                          <p:spTgt spid="143"/>
                                        </p:tgtEl>
                                        <p:attrNameLst>
                                          <p:attrName>ppt_x</p:attrName>
                                        </p:attrNameLst>
                                      </p:cBhvr>
                                      <p:tavLst>
                                        <p:tav tm="0">
                                          <p:val>
                                            <p:strVal val="#ppt_x"/>
                                          </p:val>
                                        </p:tav>
                                        <p:tav tm="100000">
                                          <p:val>
                                            <p:strVal val="#ppt_x"/>
                                          </p:val>
                                        </p:tav>
                                      </p:tavLst>
                                    </p:anim>
                                    <p:anim calcmode="lin" valueType="num">
                                      <p:cBhvr additive="base">
                                        <p:cTn id="34"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35"/>
                                        </p:tgtEl>
                                        <p:attrNameLst>
                                          <p:attrName>style.visibility</p:attrName>
                                        </p:attrNameLst>
                                      </p:cBhvr>
                                      <p:to>
                                        <p:strVal val="visible"/>
                                      </p:to>
                                    </p:set>
                                    <p:anim calcmode="lin" valueType="num">
                                      <p:cBhvr additive="base">
                                        <p:cTn id="39" dur="500" fill="hold"/>
                                        <p:tgtEl>
                                          <p:spTgt spid="135"/>
                                        </p:tgtEl>
                                        <p:attrNameLst>
                                          <p:attrName>ppt_x</p:attrName>
                                        </p:attrNameLst>
                                      </p:cBhvr>
                                      <p:tavLst>
                                        <p:tav tm="0">
                                          <p:val>
                                            <p:strVal val="#ppt_x"/>
                                          </p:val>
                                        </p:tav>
                                        <p:tav tm="100000">
                                          <p:val>
                                            <p:strVal val="#ppt_x"/>
                                          </p:val>
                                        </p:tav>
                                      </p:tavLst>
                                    </p:anim>
                                    <p:anim calcmode="lin" valueType="num">
                                      <p:cBhvr additive="base">
                                        <p:cTn id="40"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52"/>
                                        </p:tgtEl>
                                        <p:attrNameLst>
                                          <p:attrName>style.visibility</p:attrName>
                                        </p:attrNameLst>
                                      </p:cBhvr>
                                      <p:to>
                                        <p:strVal val="visible"/>
                                      </p:to>
                                    </p:set>
                                    <p:anim calcmode="lin" valueType="num">
                                      <p:cBhvr additive="base">
                                        <p:cTn id="45" dur="500" fill="hold"/>
                                        <p:tgtEl>
                                          <p:spTgt spid="152"/>
                                        </p:tgtEl>
                                        <p:attrNameLst>
                                          <p:attrName>ppt_x</p:attrName>
                                        </p:attrNameLst>
                                      </p:cBhvr>
                                      <p:tavLst>
                                        <p:tav tm="0">
                                          <p:val>
                                            <p:strVal val="#ppt_x"/>
                                          </p:val>
                                        </p:tav>
                                        <p:tav tm="100000">
                                          <p:val>
                                            <p:strVal val="#ppt_x"/>
                                          </p:val>
                                        </p:tav>
                                      </p:tavLst>
                                    </p:anim>
                                    <p:anim calcmode="lin" valueType="num">
                                      <p:cBhvr additive="base">
                                        <p:cTn id="46"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fill="hold"/>
                                        <p:tgtEl>
                                          <p:spTgt spid="53"/>
                                        </p:tgtEl>
                                        <p:attrNameLst>
                                          <p:attrName>ppt_x</p:attrName>
                                        </p:attrNameLst>
                                      </p:cBhvr>
                                      <p:tavLst>
                                        <p:tav tm="0">
                                          <p:val>
                                            <p:strVal val="#ppt_x"/>
                                          </p:val>
                                        </p:tav>
                                        <p:tav tm="100000">
                                          <p:val>
                                            <p:strVal val="#ppt_x"/>
                                          </p:val>
                                        </p:tav>
                                      </p:tavLst>
                                    </p:anim>
                                    <p:anim calcmode="lin" valueType="num">
                                      <p:cBhvr additive="base">
                                        <p:cTn id="7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500" fill="hold"/>
                                        <p:tgtEl>
                                          <p:spTgt spid="52"/>
                                        </p:tgtEl>
                                        <p:attrNameLst>
                                          <p:attrName>ppt_x</p:attrName>
                                        </p:attrNameLst>
                                      </p:cBhvr>
                                      <p:tavLst>
                                        <p:tav tm="0">
                                          <p:val>
                                            <p:strVal val="#ppt_x"/>
                                          </p:val>
                                        </p:tav>
                                        <p:tav tm="100000">
                                          <p:val>
                                            <p:strVal val="#ppt_x"/>
                                          </p:val>
                                        </p:tav>
                                      </p:tavLst>
                                    </p:anim>
                                    <p:anim calcmode="lin" valueType="num">
                                      <p:cBhvr additive="base">
                                        <p:cTn id="10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ppt_x"/>
                                          </p:val>
                                        </p:tav>
                                        <p:tav tm="100000">
                                          <p:val>
                                            <p:strVal val="#ppt_x"/>
                                          </p:val>
                                        </p:tav>
                                      </p:tavLst>
                                    </p:anim>
                                    <p:anim calcmode="lin" valueType="num">
                                      <p:cBhvr additive="base">
                                        <p:cTn id="10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120775" y="2898775"/>
            <a:ext cx="1609725" cy="3232150"/>
            <a:chOff x="290288" y="2899040"/>
            <a:chExt cx="1609602" cy="3232037"/>
          </a:xfrm>
        </p:grpSpPr>
        <p:grpSp>
          <p:nvGrpSpPr>
            <p:cNvPr id="17490" name="Group 123"/>
            <p:cNvGrpSpPr>
              <a:grpSpLocks/>
            </p:cNvGrpSpPr>
            <p:nvPr/>
          </p:nvGrpSpPr>
          <p:grpSpPr bwMode="auto">
            <a:xfrm>
              <a:off x="290288" y="2899040"/>
              <a:ext cx="1609602" cy="2082988"/>
              <a:chOff x="-315682" y="2899040"/>
              <a:chExt cx="1609602" cy="2082988"/>
            </a:xfrm>
          </p:grpSpPr>
          <p:grpSp>
            <p:nvGrpSpPr>
              <p:cNvPr id="17492" name="Group 126"/>
              <p:cNvGrpSpPr>
                <a:grpSpLocks/>
              </p:cNvGrpSpPr>
              <p:nvPr/>
            </p:nvGrpSpPr>
            <p:grpSpPr bwMode="auto">
              <a:xfrm>
                <a:off x="-315682" y="2899040"/>
                <a:ext cx="1609602" cy="2082988"/>
                <a:chOff x="-777774" y="2899040"/>
                <a:chExt cx="1609602" cy="2082988"/>
              </a:xfrm>
            </p:grpSpPr>
            <p:sp>
              <p:nvSpPr>
                <p:cNvPr id="17494" name="TextBox 128"/>
                <p:cNvSpPr txBox="1">
                  <a:spLocks noChangeArrowheads="1"/>
                </p:cNvSpPr>
                <p:nvPr/>
              </p:nvSpPr>
              <p:spPr bwMode="auto">
                <a:xfrm>
                  <a:off x="-777774" y="2899040"/>
                  <a:ext cx="16096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dirty="0"/>
                    <a:t>Elie’s father dies in Buchenwald</a:t>
                  </a:r>
                </a:p>
              </p:txBody>
            </p:sp>
            <p:sp>
              <p:nvSpPr>
                <p:cNvPr id="130" name="Rectangle 129"/>
                <p:cNvSpPr/>
                <p:nvPr/>
              </p:nvSpPr>
              <p:spPr>
                <a:xfrm>
                  <a:off x="425459" y="3818171"/>
                  <a:ext cx="46034" cy="11635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74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14" y="4293064"/>
                <a:ext cx="381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84" y="5426227"/>
              <a:ext cx="1524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2020888"/>
            <a:ext cx="2584450" cy="294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a:grpSpLocks/>
          </p:cNvGrpSpPr>
          <p:nvPr/>
        </p:nvGrpSpPr>
        <p:grpSpPr bwMode="auto">
          <a:xfrm>
            <a:off x="271463" y="5122863"/>
            <a:ext cx="238125" cy="1282700"/>
            <a:chOff x="62683" y="5122715"/>
            <a:chExt cx="238125" cy="1283137"/>
          </a:xfrm>
        </p:grpSpPr>
        <p:sp>
          <p:nvSpPr>
            <p:cNvPr id="92" name="Rectangle 91"/>
            <p:cNvSpPr/>
            <p:nvPr/>
          </p:nvSpPr>
          <p:spPr>
            <a:xfrm>
              <a:off x="137295" y="5122715"/>
              <a:ext cx="46038" cy="455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8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3" y="5710527"/>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p:cNvGrpSpPr>
            <a:grpSpLocks/>
          </p:cNvGrpSpPr>
          <p:nvPr/>
        </p:nvGrpSpPr>
        <p:grpSpPr bwMode="auto">
          <a:xfrm>
            <a:off x="3657600" y="3603625"/>
            <a:ext cx="1306513" cy="2528888"/>
            <a:chOff x="410726" y="3604101"/>
            <a:chExt cx="1306049" cy="2528068"/>
          </a:xfrm>
        </p:grpSpPr>
        <p:sp>
          <p:nvSpPr>
            <p:cNvPr id="13" name="Rectangle 12"/>
            <p:cNvSpPr/>
            <p:nvPr/>
          </p:nvSpPr>
          <p:spPr>
            <a:xfrm>
              <a:off x="1026457" y="4248417"/>
              <a:ext cx="46022" cy="733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85" name="TextBox 1"/>
            <p:cNvSpPr txBox="1">
              <a:spLocks noChangeArrowheads="1"/>
            </p:cNvSpPr>
            <p:nvPr/>
          </p:nvSpPr>
          <p:spPr bwMode="auto">
            <a:xfrm>
              <a:off x="410726" y="3604101"/>
              <a:ext cx="1306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Germany surrenders</a:t>
              </a:r>
            </a:p>
          </p:txBody>
        </p:sp>
        <p:pic>
          <p:nvPicPr>
            <p:cNvPr id="17486"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532" y="4370307"/>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545" y="5417794"/>
              <a:ext cx="1809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a:grpSpLocks/>
          </p:cNvGrpSpPr>
          <p:nvPr/>
        </p:nvGrpSpPr>
        <p:grpSpPr bwMode="auto">
          <a:xfrm>
            <a:off x="3781425" y="1746250"/>
            <a:ext cx="1538288" cy="4394200"/>
            <a:chOff x="417072" y="1745631"/>
            <a:chExt cx="1538645" cy="4395424"/>
          </a:xfrm>
        </p:grpSpPr>
        <p:sp>
          <p:nvSpPr>
            <p:cNvPr id="18" name="Rectangle 17"/>
            <p:cNvSpPr/>
            <p:nvPr/>
          </p:nvSpPr>
          <p:spPr>
            <a:xfrm>
              <a:off x="1568277" y="2655522"/>
              <a:ext cx="46048" cy="23263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80" name="TextBox 18"/>
            <p:cNvSpPr txBox="1">
              <a:spLocks noChangeArrowheads="1"/>
            </p:cNvSpPr>
            <p:nvPr/>
          </p:nvSpPr>
          <p:spPr bwMode="auto">
            <a:xfrm>
              <a:off x="417072" y="1745631"/>
              <a:ext cx="15386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dirty="0"/>
                <a:t>USA drops nuclear bomb on Hiroshima</a:t>
              </a:r>
            </a:p>
          </p:txBody>
        </p:sp>
        <p:pic>
          <p:nvPicPr>
            <p:cNvPr id="1748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8075" y="2783730"/>
              <a:ext cx="63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82"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1723" y="3123233"/>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8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4052" y="5436205"/>
              <a:ext cx="1809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a:grpSpLocks/>
          </p:cNvGrpSpPr>
          <p:nvPr/>
        </p:nvGrpSpPr>
        <p:grpSpPr bwMode="auto">
          <a:xfrm>
            <a:off x="5715000" y="3603625"/>
            <a:ext cx="1304925" cy="2536825"/>
            <a:chOff x="1801504" y="3604101"/>
            <a:chExt cx="1306049" cy="2536954"/>
          </a:xfrm>
        </p:grpSpPr>
        <p:pic>
          <p:nvPicPr>
            <p:cNvPr id="17475"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0135" y="5436205"/>
              <a:ext cx="1524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Rectangle 106"/>
            <p:cNvSpPr/>
            <p:nvPr/>
          </p:nvSpPr>
          <p:spPr>
            <a:xfrm>
              <a:off x="2416396" y="4248659"/>
              <a:ext cx="46077" cy="733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77" name="TextBox 107"/>
            <p:cNvSpPr txBox="1">
              <a:spLocks noChangeArrowheads="1"/>
            </p:cNvSpPr>
            <p:nvPr/>
          </p:nvSpPr>
          <p:spPr bwMode="auto">
            <a:xfrm>
              <a:off x="1801504" y="3604101"/>
              <a:ext cx="1306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Japan surrenders</a:t>
              </a:r>
            </a:p>
          </p:txBody>
        </p:sp>
        <p:pic>
          <p:nvPicPr>
            <p:cNvPr id="17478"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8835" y="4351257"/>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a:grpSpLocks/>
          </p:cNvGrpSpPr>
          <p:nvPr/>
        </p:nvGrpSpPr>
        <p:grpSpPr bwMode="auto">
          <a:xfrm>
            <a:off x="4789488" y="809625"/>
            <a:ext cx="1831975" cy="5313363"/>
            <a:chOff x="1633136" y="809052"/>
            <a:chExt cx="1831730" cy="5313591"/>
          </a:xfrm>
        </p:grpSpPr>
        <p:pic>
          <p:nvPicPr>
            <p:cNvPr id="1747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1334" y="5427318"/>
              <a:ext cx="1809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2549001" y="1745717"/>
              <a:ext cx="46032" cy="32370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72" name="TextBox 102"/>
            <p:cNvSpPr txBox="1">
              <a:spLocks noChangeArrowheads="1"/>
            </p:cNvSpPr>
            <p:nvPr/>
          </p:nvSpPr>
          <p:spPr bwMode="auto">
            <a:xfrm>
              <a:off x="1633136" y="809052"/>
              <a:ext cx="18317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USA drops nuclear bomb </a:t>
              </a:r>
            </a:p>
            <a:p>
              <a:pPr algn="ctr"/>
              <a:r>
                <a:rPr lang="en-US" altLang="en-US" dirty="0"/>
                <a:t>on Nagasaki</a:t>
              </a:r>
            </a:p>
          </p:txBody>
        </p:sp>
        <p:pic>
          <p:nvPicPr>
            <p:cNvPr id="17473"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1067" y="1893693"/>
              <a:ext cx="63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74"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4715" y="2233196"/>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0" y="4953000"/>
            <a:ext cx="9144000" cy="388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Arrow Connector 6"/>
          <p:cNvCxnSpPr/>
          <p:nvPr/>
        </p:nvCxnSpPr>
        <p:spPr>
          <a:xfrm>
            <a:off x="119063" y="5146675"/>
            <a:ext cx="654050" cy="0"/>
          </a:xfrm>
          <a:prstGeom prst="straightConnector1">
            <a:avLst/>
          </a:prstGeom>
          <a:ln w="38100" cap="sq">
            <a:solidFill>
              <a:schemeClr val="bg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2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21" name="TextBox 65"/>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when?</a:t>
            </a:r>
          </a:p>
        </p:txBody>
      </p:sp>
      <p:pic>
        <p:nvPicPr>
          <p:cNvPr id="17422"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1" name="Group 70"/>
          <p:cNvGrpSpPr>
            <a:grpSpLocks/>
          </p:cNvGrpSpPr>
          <p:nvPr/>
        </p:nvGrpSpPr>
        <p:grpSpPr bwMode="auto">
          <a:xfrm>
            <a:off x="8069263" y="5122863"/>
            <a:ext cx="238125" cy="1252537"/>
            <a:chOff x="4223758" y="5122715"/>
            <a:chExt cx="238125" cy="1252156"/>
          </a:xfrm>
        </p:grpSpPr>
        <p:sp>
          <p:nvSpPr>
            <p:cNvPr id="72" name="Rectangle 71"/>
            <p:cNvSpPr/>
            <p:nvPr/>
          </p:nvSpPr>
          <p:spPr>
            <a:xfrm>
              <a:off x="4325358" y="5122715"/>
              <a:ext cx="46037" cy="4570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69"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3758" y="5679546"/>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p:cNvGrpSpPr>
            <a:grpSpLocks/>
          </p:cNvGrpSpPr>
          <p:nvPr/>
        </p:nvGrpSpPr>
        <p:grpSpPr bwMode="auto">
          <a:xfrm>
            <a:off x="6753225" y="5122863"/>
            <a:ext cx="238125" cy="1265237"/>
            <a:chOff x="4556270" y="5122715"/>
            <a:chExt cx="238125" cy="1264621"/>
          </a:xfrm>
        </p:grpSpPr>
        <p:sp>
          <p:nvSpPr>
            <p:cNvPr id="96" name="Rectangle 95"/>
            <p:cNvSpPr/>
            <p:nvPr/>
          </p:nvSpPr>
          <p:spPr>
            <a:xfrm>
              <a:off x="4643583" y="5122715"/>
              <a:ext cx="46037" cy="4569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6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56270" y="5692011"/>
              <a:ext cx="238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a:grpSpLocks/>
          </p:cNvGrpSpPr>
          <p:nvPr/>
        </p:nvGrpSpPr>
        <p:grpSpPr bwMode="auto">
          <a:xfrm>
            <a:off x="7340600" y="1993900"/>
            <a:ext cx="1455738" cy="3046413"/>
            <a:chOff x="4834454" y="1993305"/>
            <a:chExt cx="1456292" cy="3046781"/>
          </a:xfrm>
        </p:grpSpPr>
        <p:grpSp>
          <p:nvGrpSpPr>
            <p:cNvPr id="17460" name="Group 13"/>
            <p:cNvGrpSpPr>
              <a:grpSpLocks/>
            </p:cNvGrpSpPr>
            <p:nvPr/>
          </p:nvGrpSpPr>
          <p:grpSpPr bwMode="auto">
            <a:xfrm>
              <a:off x="4834454" y="1993305"/>
              <a:ext cx="1456292" cy="3046781"/>
              <a:chOff x="4834454" y="1993305"/>
              <a:chExt cx="1456292" cy="3046781"/>
            </a:xfrm>
          </p:grpSpPr>
          <p:grpSp>
            <p:nvGrpSpPr>
              <p:cNvPr id="17462" name="Group 73"/>
              <p:cNvGrpSpPr>
                <a:grpSpLocks/>
              </p:cNvGrpSpPr>
              <p:nvPr/>
            </p:nvGrpSpPr>
            <p:grpSpPr bwMode="auto">
              <a:xfrm>
                <a:off x="4834454" y="1993305"/>
                <a:ext cx="1456292" cy="3046781"/>
                <a:chOff x="4081148" y="1993305"/>
                <a:chExt cx="1456292" cy="3046781"/>
              </a:xfrm>
            </p:grpSpPr>
            <p:sp>
              <p:nvSpPr>
                <p:cNvPr id="17464" name="TextBox 74"/>
                <p:cNvSpPr txBox="1">
                  <a:spLocks noChangeArrowheads="1"/>
                </p:cNvSpPr>
                <p:nvPr/>
              </p:nvSpPr>
              <p:spPr bwMode="auto">
                <a:xfrm>
                  <a:off x="4081148" y="1993305"/>
                  <a:ext cx="14562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Elie travels to Jerusalem for the 1</a:t>
                  </a:r>
                  <a:r>
                    <a:rPr lang="en-US" altLang="en-US" baseline="30000" dirty="0"/>
                    <a:t>st</a:t>
                  </a:r>
                  <a:r>
                    <a:rPr lang="en-US" altLang="en-US" dirty="0"/>
                    <a:t> time</a:t>
                  </a:r>
                </a:p>
              </p:txBody>
            </p:sp>
            <p:sp>
              <p:nvSpPr>
                <p:cNvPr id="76" name="Rectangle 75"/>
                <p:cNvSpPr/>
                <p:nvPr/>
              </p:nvSpPr>
              <p:spPr>
                <a:xfrm>
                  <a:off x="4911727" y="2955446"/>
                  <a:ext cx="53996" cy="2084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7463"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5428" y="3124200"/>
                <a:ext cx="346550" cy="3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4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203" y="3604100"/>
              <a:ext cx="381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0" name="Group 29"/>
          <p:cNvGrpSpPr>
            <a:grpSpLocks/>
          </p:cNvGrpSpPr>
          <p:nvPr/>
        </p:nvGrpSpPr>
        <p:grpSpPr bwMode="auto">
          <a:xfrm>
            <a:off x="6472238" y="2936875"/>
            <a:ext cx="1457325" cy="3203575"/>
            <a:chOff x="3813610" y="2936715"/>
            <a:chExt cx="1456292" cy="3204341"/>
          </a:xfrm>
        </p:grpSpPr>
        <p:grpSp>
          <p:nvGrpSpPr>
            <p:cNvPr id="17454" name="Group 10"/>
            <p:cNvGrpSpPr>
              <a:grpSpLocks/>
            </p:cNvGrpSpPr>
            <p:nvPr/>
          </p:nvGrpSpPr>
          <p:grpSpPr bwMode="auto">
            <a:xfrm>
              <a:off x="3813610" y="2936715"/>
              <a:ext cx="1456292" cy="2103370"/>
              <a:chOff x="3813610" y="2936715"/>
              <a:chExt cx="1456292" cy="2103370"/>
            </a:xfrm>
          </p:grpSpPr>
          <p:grpSp>
            <p:nvGrpSpPr>
              <p:cNvPr id="17456" name="Group 21"/>
              <p:cNvGrpSpPr>
                <a:grpSpLocks/>
              </p:cNvGrpSpPr>
              <p:nvPr/>
            </p:nvGrpSpPr>
            <p:grpSpPr bwMode="auto">
              <a:xfrm>
                <a:off x="3813610" y="2936715"/>
                <a:ext cx="1456292" cy="2103370"/>
                <a:chOff x="4081148" y="2936715"/>
                <a:chExt cx="1456292" cy="2103370"/>
              </a:xfrm>
            </p:grpSpPr>
            <p:sp>
              <p:nvSpPr>
                <p:cNvPr id="17458" name="TextBox 97"/>
                <p:cNvSpPr txBox="1">
                  <a:spLocks noChangeArrowheads="1"/>
                </p:cNvSpPr>
                <p:nvPr/>
              </p:nvSpPr>
              <p:spPr bwMode="auto">
                <a:xfrm>
                  <a:off x="4081148" y="2936715"/>
                  <a:ext cx="1456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State of Israel is created</a:t>
                  </a:r>
                </a:p>
              </p:txBody>
            </p:sp>
            <p:sp>
              <p:nvSpPr>
                <p:cNvPr id="99" name="Rectangle 98"/>
                <p:cNvSpPr/>
                <p:nvPr/>
              </p:nvSpPr>
              <p:spPr>
                <a:xfrm>
                  <a:off x="4912408" y="3603624"/>
                  <a:ext cx="53937" cy="1437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7457"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7994" y="4322092"/>
                <a:ext cx="346550" cy="3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455"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01558" y="5436206"/>
              <a:ext cx="139421"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3" name="Group 32"/>
          <p:cNvGrpSpPr>
            <a:grpSpLocks/>
          </p:cNvGrpSpPr>
          <p:nvPr/>
        </p:nvGrpSpPr>
        <p:grpSpPr bwMode="auto">
          <a:xfrm>
            <a:off x="11113" y="3211513"/>
            <a:ext cx="1385887" cy="2919412"/>
            <a:chOff x="185058" y="3211706"/>
            <a:chExt cx="1386826" cy="2919371"/>
          </a:xfrm>
        </p:grpSpPr>
        <p:grpSp>
          <p:nvGrpSpPr>
            <p:cNvPr id="17448" name="Group 31"/>
            <p:cNvGrpSpPr>
              <a:grpSpLocks/>
            </p:cNvGrpSpPr>
            <p:nvPr/>
          </p:nvGrpSpPr>
          <p:grpSpPr bwMode="auto">
            <a:xfrm>
              <a:off x="185058" y="3211706"/>
              <a:ext cx="1386826" cy="2919371"/>
              <a:chOff x="185058" y="3211706"/>
              <a:chExt cx="1386826" cy="2919371"/>
            </a:xfrm>
          </p:grpSpPr>
          <p:grpSp>
            <p:nvGrpSpPr>
              <p:cNvPr id="17450" name="Group 112"/>
              <p:cNvGrpSpPr>
                <a:grpSpLocks/>
              </p:cNvGrpSpPr>
              <p:nvPr/>
            </p:nvGrpSpPr>
            <p:grpSpPr bwMode="auto">
              <a:xfrm>
                <a:off x="185058" y="3211706"/>
                <a:ext cx="1386826" cy="1770322"/>
                <a:chOff x="-277034" y="3211706"/>
                <a:chExt cx="1386826" cy="1770322"/>
              </a:xfrm>
            </p:grpSpPr>
            <p:sp>
              <p:nvSpPr>
                <p:cNvPr id="17452" name="TextBox 115"/>
                <p:cNvSpPr txBox="1">
                  <a:spLocks noChangeArrowheads="1"/>
                </p:cNvSpPr>
                <p:nvPr/>
              </p:nvSpPr>
              <p:spPr bwMode="auto">
                <a:xfrm>
                  <a:off x="-277034" y="3211706"/>
                  <a:ext cx="13868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Elie &amp; father transfer to Buchenwald</a:t>
                  </a:r>
                </a:p>
              </p:txBody>
            </p:sp>
            <p:sp>
              <p:nvSpPr>
                <p:cNvPr id="117" name="Rectangle 116"/>
                <p:cNvSpPr/>
                <p:nvPr/>
              </p:nvSpPr>
              <p:spPr>
                <a:xfrm>
                  <a:off x="425116" y="4188004"/>
                  <a:ext cx="46068" cy="7937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7451"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3264" y="5426227"/>
                <a:ext cx="1143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4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14" y="4293064"/>
              <a:ext cx="381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Group 34"/>
          <p:cNvGrpSpPr>
            <a:grpSpLocks/>
          </p:cNvGrpSpPr>
          <p:nvPr/>
        </p:nvGrpSpPr>
        <p:grpSpPr bwMode="auto">
          <a:xfrm>
            <a:off x="-134938" y="844550"/>
            <a:ext cx="1801813" cy="5276850"/>
            <a:chOff x="425023" y="844730"/>
            <a:chExt cx="1801440" cy="5277275"/>
          </a:xfrm>
        </p:grpSpPr>
        <p:grpSp>
          <p:nvGrpSpPr>
            <p:cNvPr id="17442" name="Group 30"/>
            <p:cNvGrpSpPr>
              <a:grpSpLocks/>
            </p:cNvGrpSpPr>
            <p:nvPr/>
          </p:nvGrpSpPr>
          <p:grpSpPr bwMode="auto">
            <a:xfrm>
              <a:off x="425023" y="844730"/>
              <a:ext cx="1735760" cy="5277275"/>
              <a:chOff x="-531070" y="844730"/>
              <a:chExt cx="1735760" cy="5277275"/>
            </a:xfrm>
          </p:grpSpPr>
          <p:grpSp>
            <p:nvGrpSpPr>
              <p:cNvPr id="17444" name="Group 92"/>
              <p:cNvGrpSpPr>
                <a:grpSpLocks/>
              </p:cNvGrpSpPr>
              <p:nvPr/>
            </p:nvGrpSpPr>
            <p:grpSpPr bwMode="auto">
              <a:xfrm>
                <a:off x="-531070" y="844730"/>
                <a:ext cx="1735760" cy="4137299"/>
                <a:chOff x="-1058478" y="844730"/>
                <a:chExt cx="1735760" cy="4137299"/>
              </a:xfrm>
            </p:grpSpPr>
            <p:sp>
              <p:nvSpPr>
                <p:cNvPr id="17446" name="TextBox 93"/>
                <p:cNvSpPr txBox="1">
                  <a:spLocks noChangeArrowheads="1"/>
                </p:cNvSpPr>
                <p:nvPr/>
              </p:nvSpPr>
              <p:spPr bwMode="auto">
                <a:xfrm>
                  <a:off x="-1058478" y="844730"/>
                  <a:ext cx="1735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dirty="0"/>
                    <a:t>Soviet Troops liberate Auschwitz</a:t>
                  </a:r>
                </a:p>
              </p:txBody>
            </p:sp>
            <p:sp>
              <p:nvSpPr>
                <p:cNvPr id="97" name="Rectangle 96"/>
                <p:cNvSpPr/>
                <p:nvPr/>
              </p:nvSpPr>
              <p:spPr>
                <a:xfrm>
                  <a:off x="425528" y="1744915"/>
                  <a:ext cx="46028" cy="3237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7445"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9530" y="5417155"/>
                <a:ext cx="1524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443"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1464" y="1833884"/>
              <a:ext cx="634999" cy="40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up 37"/>
          <p:cNvGrpSpPr>
            <a:grpSpLocks/>
          </p:cNvGrpSpPr>
          <p:nvPr/>
        </p:nvGrpSpPr>
        <p:grpSpPr bwMode="auto">
          <a:xfrm>
            <a:off x="2938463" y="2608263"/>
            <a:ext cx="1069975" cy="3551237"/>
            <a:chOff x="2112981" y="2607485"/>
            <a:chExt cx="1070123" cy="3552620"/>
          </a:xfrm>
        </p:grpSpPr>
        <p:grpSp>
          <p:nvGrpSpPr>
            <p:cNvPr id="17437" name="Group 16"/>
            <p:cNvGrpSpPr>
              <a:grpSpLocks/>
            </p:cNvGrpSpPr>
            <p:nvPr/>
          </p:nvGrpSpPr>
          <p:grpSpPr bwMode="auto">
            <a:xfrm>
              <a:off x="2112981" y="2607485"/>
              <a:ext cx="1070123" cy="3552620"/>
              <a:chOff x="-73838" y="2607485"/>
              <a:chExt cx="1070123" cy="3552620"/>
            </a:xfrm>
          </p:grpSpPr>
          <p:sp>
            <p:nvSpPr>
              <p:cNvPr id="17439" name="TextBox 82"/>
              <p:cNvSpPr txBox="1">
                <a:spLocks noChangeArrowheads="1"/>
              </p:cNvSpPr>
              <p:nvPr/>
            </p:nvSpPr>
            <p:spPr bwMode="auto">
              <a:xfrm>
                <a:off x="-73838" y="2607485"/>
                <a:ext cx="10701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t>Hitler commits suicide</a:t>
                </a:r>
              </a:p>
            </p:txBody>
          </p:sp>
          <p:sp>
            <p:nvSpPr>
              <p:cNvPr id="88" name="Rectangle 87"/>
              <p:cNvSpPr/>
              <p:nvPr/>
            </p:nvSpPr>
            <p:spPr>
              <a:xfrm>
                <a:off x="424706" y="3539710"/>
                <a:ext cx="46043" cy="1442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41"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9883" y="5417155"/>
                <a:ext cx="152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43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4782" y="3673329"/>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a:grpSpLocks/>
          </p:cNvGrpSpPr>
          <p:nvPr/>
        </p:nvGrpSpPr>
        <p:grpSpPr bwMode="auto">
          <a:xfrm>
            <a:off x="2590800" y="857250"/>
            <a:ext cx="1336675" cy="5200650"/>
            <a:chOff x="2553230" y="857984"/>
            <a:chExt cx="1336888" cy="5200205"/>
          </a:xfrm>
        </p:grpSpPr>
        <p:grpSp>
          <p:nvGrpSpPr>
            <p:cNvPr id="17431" name="Group 131"/>
            <p:cNvGrpSpPr>
              <a:grpSpLocks/>
            </p:cNvGrpSpPr>
            <p:nvPr/>
          </p:nvGrpSpPr>
          <p:grpSpPr bwMode="auto">
            <a:xfrm>
              <a:off x="2553230" y="857984"/>
              <a:ext cx="1336888" cy="4124044"/>
              <a:chOff x="658920" y="857984"/>
              <a:chExt cx="1336888" cy="4124044"/>
            </a:xfrm>
          </p:grpSpPr>
          <p:grpSp>
            <p:nvGrpSpPr>
              <p:cNvPr id="17433" name="Group 134"/>
              <p:cNvGrpSpPr>
                <a:grpSpLocks/>
              </p:cNvGrpSpPr>
              <p:nvPr/>
            </p:nvGrpSpPr>
            <p:grpSpPr bwMode="auto">
              <a:xfrm>
                <a:off x="658920" y="857984"/>
                <a:ext cx="1336888" cy="4124044"/>
                <a:chOff x="196828" y="857984"/>
                <a:chExt cx="1336888" cy="4124044"/>
              </a:xfrm>
            </p:grpSpPr>
            <p:sp>
              <p:nvSpPr>
                <p:cNvPr id="17435" name="TextBox 137"/>
                <p:cNvSpPr txBox="1">
                  <a:spLocks noChangeArrowheads="1"/>
                </p:cNvSpPr>
                <p:nvPr/>
              </p:nvSpPr>
              <p:spPr bwMode="auto">
                <a:xfrm>
                  <a:off x="196828" y="857984"/>
                  <a:ext cx="1336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Elie is liberated from Buchenwald</a:t>
                  </a:r>
                </a:p>
              </p:txBody>
            </p:sp>
            <p:sp>
              <p:nvSpPr>
                <p:cNvPr id="139" name="Rectangle 138"/>
                <p:cNvSpPr/>
                <p:nvPr/>
              </p:nvSpPr>
              <p:spPr>
                <a:xfrm>
                  <a:off x="425464" y="2064381"/>
                  <a:ext cx="46045" cy="2917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74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14" y="2179800"/>
                <a:ext cx="381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432"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19639" y="5448589"/>
              <a:ext cx="15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ppt_x"/>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ppt_x"/>
                                          </p:val>
                                        </p:tav>
                                        <p:tav tm="100000">
                                          <p:val>
                                            <p:strVal val="#ppt_x"/>
                                          </p:val>
                                        </p:tav>
                                      </p:tavLst>
                                    </p:anim>
                                    <p:anim calcmode="lin" valueType="num">
                                      <p:cBhvr additive="base">
                                        <p:cTn id="85" dur="500" fill="hold"/>
                                        <p:tgtEl>
                                          <p:spTgt spid="23"/>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500"/>
                            </p:stCondLst>
                            <p:childTnLst>
                              <p:par>
                                <p:cTn id="87" presetID="42" presetClass="entr" presetSubtype="0" fill="hold" nodeType="afterEffect">
                                  <p:stCondLst>
                                    <p:cond delay="0"/>
                                  </p:stCondLst>
                                  <p:childTnLst>
                                    <p:set>
                                      <p:cBhvr>
                                        <p:cTn id="88" dur="1" fill="hold">
                                          <p:stCondLst>
                                            <p:cond delay="0"/>
                                          </p:stCondLst>
                                        </p:cTn>
                                        <p:tgtEl>
                                          <p:spTgt spid="141"/>
                                        </p:tgtEl>
                                        <p:attrNameLst>
                                          <p:attrName>style.visibility</p:attrName>
                                        </p:attrNameLst>
                                      </p:cBhvr>
                                      <p:to>
                                        <p:strVal val="visible"/>
                                      </p:to>
                                    </p:set>
                                    <p:animEffect transition="in" filter="fade">
                                      <p:cBhvr>
                                        <p:cTn id="89" dur="1000"/>
                                        <p:tgtEl>
                                          <p:spTgt spid="141"/>
                                        </p:tgtEl>
                                      </p:cBhvr>
                                    </p:animEffect>
                                    <p:anim calcmode="lin" valueType="num">
                                      <p:cBhvr>
                                        <p:cTn id="90" dur="1000" fill="hold"/>
                                        <p:tgtEl>
                                          <p:spTgt spid="141"/>
                                        </p:tgtEl>
                                        <p:attrNameLst>
                                          <p:attrName>ppt_x</p:attrName>
                                        </p:attrNameLst>
                                      </p:cBhvr>
                                      <p:tavLst>
                                        <p:tav tm="0">
                                          <p:val>
                                            <p:strVal val="#ppt_x"/>
                                          </p:val>
                                        </p:tav>
                                        <p:tav tm="100000">
                                          <p:val>
                                            <p:strVal val="#ppt_x"/>
                                          </p:val>
                                        </p:tav>
                                      </p:tavLst>
                                    </p:anim>
                                    <p:anim calcmode="lin" valueType="num">
                                      <p:cBhvr>
                                        <p:cTn id="91"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3"/>
          <p:cNvSpPr txBox="1">
            <a:spLocks noChangeArrowheads="1"/>
          </p:cNvSpPr>
          <p:nvPr/>
        </p:nvSpPr>
        <p:spPr bwMode="auto">
          <a:xfrm>
            <a:off x="0" y="210185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7200" dirty="0">
                <a:latin typeface="Stencil" pitchFamily="82" charset="0"/>
              </a:rPr>
              <a:t>What was the holocaust?</a:t>
            </a:r>
          </a:p>
        </p:txBody>
      </p:sp>
      <p:sp>
        <p:nvSpPr>
          <p:cNvPr id="12" name="TextBox 11"/>
          <p:cNvSpPr txBox="1">
            <a:spLocks noChangeArrowheads="1"/>
          </p:cNvSpPr>
          <p:nvPr/>
        </p:nvSpPr>
        <p:spPr bwMode="auto">
          <a:xfrm>
            <a:off x="736600" y="4470400"/>
            <a:ext cx="817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latin typeface="Stencil" pitchFamily="82" charset="0"/>
              </a:rPr>
              <a:t>WARNING: </a:t>
            </a:r>
            <a:r>
              <a:rPr lang="en-US" altLang="en-US" sz="2000" dirty="0">
                <a:latin typeface="Garamond" pitchFamily="18" charset="0"/>
              </a:rPr>
              <a:t>Some of the upcoming images are intense and graphic in nature. They are not for the light of heart, but they are something that must be remembered, lest humankind falter and repeat our past mistakes.</a:t>
            </a:r>
          </a:p>
        </p:txBody>
      </p:sp>
      <p:sp>
        <p:nvSpPr>
          <p:cNvPr id="13" name="Rectangle 12"/>
          <p:cNvSpPr/>
          <p:nvPr/>
        </p:nvSpPr>
        <p:spPr>
          <a:xfrm>
            <a:off x="0" y="0"/>
            <a:ext cx="9144000" cy="969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43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404938"/>
            <a:ext cx="2592388"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6520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6502400"/>
            <a:ext cx="9144000" cy="379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44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615473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1" name="Text Box 4"/>
          <p:cNvSpPr txBox="1">
            <a:spLocks noChangeArrowheads="1"/>
          </p:cNvSpPr>
          <p:nvPr/>
        </p:nvSpPr>
        <p:spPr bwMode="auto">
          <a:xfrm>
            <a:off x="-57150" y="-188913"/>
            <a:ext cx="43719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chemeClr val="bg1"/>
                </a:solidFill>
                <a:latin typeface="Tahoma" pitchFamily="34" charset="0"/>
                <a:cs typeface="Tahoma" pitchFamily="34" charset="0"/>
              </a:rPr>
              <a:t>NIGHT</a:t>
            </a:r>
          </a:p>
        </p:txBody>
      </p:sp>
      <p:sp>
        <p:nvSpPr>
          <p:cNvPr id="18442" name="Text Box 4"/>
          <p:cNvSpPr txBox="1">
            <a:spLocks noChangeArrowheads="1"/>
          </p:cNvSpPr>
          <p:nvPr/>
        </p:nvSpPr>
        <p:spPr bwMode="auto">
          <a:xfrm>
            <a:off x="4956175" y="509588"/>
            <a:ext cx="43719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3500" b="1" dirty="0">
                <a:solidFill>
                  <a:schemeClr val="bg1"/>
                </a:solidFill>
                <a:latin typeface="Tahoma" pitchFamily="34" charset="0"/>
                <a:cs typeface="Tahoma" pitchFamily="34" charset="0"/>
              </a:rPr>
              <a:t>BY ELIE WIESEL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iterate type="lt">
                                    <p:tmAbs val="20"/>
                                  </p:iterate>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969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p:nvSpPr>
        <p:spPr>
          <a:xfrm>
            <a:off x="736600" y="3255963"/>
            <a:ext cx="8178800" cy="1508125"/>
          </a:xfrm>
          <a:prstGeom prst="rect">
            <a:avLst/>
          </a:prstGeom>
          <a:noFill/>
        </p:spPr>
        <p:txBody>
          <a:bodyPr>
            <a:spAutoFit/>
          </a:bodyPr>
          <a:lstStyle/>
          <a:p>
            <a:pPr fontAlgn="auto">
              <a:spcBef>
                <a:spcPts val="0"/>
              </a:spcBef>
              <a:spcAft>
                <a:spcPts val="0"/>
              </a:spcAft>
              <a:defRPr/>
            </a:pPr>
            <a:r>
              <a:rPr lang="en-US" sz="1600" dirty="0">
                <a:latin typeface="Stencil" pitchFamily="82" charset="0"/>
                <a:cs typeface="+mn-cs"/>
              </a:rPr>
              <a:t>This presentation will:</a:t>
            </a:r>
          </a:p>
          <a:p>
            <a:pPr fontAlgn="auto">
              <a:spcBef>
                <a:spcPts val="0"/>
              </a:spcBef>
              <a:spcAft>
                <a:spcPts val="0"/>
              </a:spcAft>
              <a:defRPr/>
            </a:pPr>
            <a:endParaRPr lang="en-US" sz="1600" dirty="0">
              <a:latin typeface="Stencil" pitchFamily="82" charset="0"/>
              <a:cs typeface="+mn-cs"/>
            </a:endParaRPr>
          </a:p>
          <a:p>
            <a:pPr marL="285750" indent="-285750" fontAlgn="auto">
              <a:spcBef>
                <a:spcPts val="0"/>
              </a:spcBef>
              <a:spcAft>
                <a:spcPts val="0"/>
              </a:spcAft>
              <a:buFont typeface="Wingdings" pitchFamily="2" charset="2"/>
              <a:buChar char="§"/>
              <a:defRPr/>
            </a:pPr>
            <a:r>
              <a:rPr lang="en-US" sz="2000" dirty="0">
                <a:latin typeface="Garamond" pitchFamily="18" charset="0"/>
                <a:cs typeface="+mn-cs"/>
              </a:rPr>
              <a:t>Introduce you to the events and importance of World War II</a:t>
            </a:r>
          </a:p>
          <a:p>
            <a:pPr marL="285750" indent="-285750" fontAlgn="auto">
              <a:spcBef>
                <a:spcPts val="0"/>
              </a:spcBef>
              <a:spcAft>
                <a:spcPts val="0"/>
              </a:spcAft>
              <a:buFont typeface="Wingdings" pitchFamily="2" charset="2"/>
              <a:buChar char="§"/>
              <a:defRPr/>
            </a:pPr>
            <a:r>
              <a:rPr lang="en-US" sz="2000" dirty="0">
                <a:latin typeface="Garamond" pitchFamily="18" charset="0"/>
                <a:cs typeface="+mn-cs"/>
              </a:rPr>
              <a:t>Familiarize you with the important characters in history</a:t>
            </a:r>
          </a:p>
          <a:p>
            <a:pPr marL="285750" indent="-285750" fontAlgn="auto">
              <a:spcBef>
                <a:spcPts val="0"/>
              </a:spcBef>
              <a:spcAft>
                <a:spcPts val="0"/>
              </a:spcAft>
              <a:buFont typeface="Wingdings" pitchFamily="2" charset="2"/>
              <a:buChar char="§"/>
              <a:defRPr/>
            </a:pPr>
            <a:r>
              <a:rPr lang="en-US" sz="2000" dirty="0">
                <a:latin typeface="Garamond" pitchFamily="18" charset="0"/>
                <a:cs typeface="+mn-cs"/>
              </a:rPr>
              <a:t>Supply background for the story of Elie Wiesel, his family, and his friends</a:t>
            </a:r>
          </a:p>
        </p:txBody>
      </p:sp>
      <p:pic>
        <p:nvPicPr>
          <p:cNvPr id="307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863" y="1546225"/>
            <a:ext cx="2852737" cy="130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8" name="Text Box 4"/>
          <p:cNvSpPr txBox="1">
            <a:spLocks noChangeArrowheads="1"/>
          </p:cNvSpPr>
          <p:nvPr/>
        </p:nvSpPr>
        <p:spPr bwMode="auto">
          <a:xfrm>
            <a:off x="-57150" y="1168400"/>
            <a:ext cx="43719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latin typeface="Tahoma" pitchFamily="34" charset="0"/>
                <a:cs typeface="Tahoma" pitchFamily="34" charset="0"/>
              </a:rPr>
              <a:t>NIGHT</a:t>
            </a:r>
          </a:p>
        </p:txBody>
      </p:sp>
      <p:pic>
        <p:nvPicPr>
          <p:cNvPr id="30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6520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0" name="Text Box 4"/>
          <p:cNvSpPr txBox="1">
            <a:spLocks noChangeArrowheads="1"/>
          </p:cNvSpPr>
          <p:nvPr/>
        </p:nvSpPr>
        <p:spPr bwMode="auto">
          <a:xfrm>
            <a:off x="-101600" y="2273300"/>
            <a:ext cx="437197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3500" b="1" dirty="0">
                <a:latin typeface="Tahoma" pitchFamily="34" charset="0"/>
                <a:cs typeface="Tahoma" pitchFamily="34" charset="0"/>
              </a:rPr>
              <a:t>BY ELIE WIESEL</a:t>
            </a:r>
          </a:p>
        </p:txBody>
      </p:sp>
      <p:sp>
        <p:nvSpPr>
          <p:cNvPr id="18" name="Rectangle 17"/>
          <p:cNvSpPr/>
          <p:nvPr/>
        </p:nvSpPr>
        <p:spPr>
          <a:xfrm>
            <a:off x="0" y="6502400"/>
            <a:ext cx="9144000" cy="379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8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615473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a:spLocks noChangeArrowheads="1"/>
          </p:cNvSpPr>
          <p:nvPr/>
        </p:nvSpPr>
        <p:spPr bwMode="auto">
          <a:xfrm>
            <a:off x="158750" y="4603750"/>
            <a:ext cx="25447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latin typeface="Stencil" pitchFamily="82" charset="0"/>
              </a:rPr>
              <a:t>AUSCHWITZ – where ELIE AND FATHER WERE SENT</a:t>
            </a:r>
          </a:p>
          <a:p>
            <a:r>
              <a:rPr lang="en-US" altLang="en-US" sz="1400" dirty="0" smtClean="0">
                <a:latin typeface="Stencil" pitchFamily="82" charset="0"/>
              </a:rPr>
              <a:t>Buchenwald </a:t>
            </a:r>
            <a:r>
              <a:rPr lang="en-US" altLang="en-US" sz="1400" dirty="0">
                <a:latin typeface="Stencil" pitchFamily="82" charset="0"/>
              </a:rPr>
              <a:t>– where SCHLOMO DIED</a:t>
            </a:r>
          </a:p>
          <a:p>
            <a:r>
              <a:rPr lang="en-US" altLang="en-US" sz="1400" dirty="0">
                <a:latin typeface="Stencil" pitchFamily="82" charset="0"/>
              </a:rPr>
              <a:t>BUCHENWALD– where </a:t>
            </a:r>
          </a:p>
          <a:p>
            <a:r>
              <a:rPr lang="en-US" altLang="en-US" sz="1400" dirty="0">
                <a:latin typeface="Stencil" pitchFamily="82" charset="0"/>
              </a:rPr>
              <a:t>ELIE WAS LIBERATED</a:t>
            </a:r>
          </a:p>
          <a:p>
            <a:r>
              <a:rPr lang="en-US" altLang="en-US" sz="1400" dirty="0">
                <a:latin typeface="Stencil" pitchFamily="82" charset="0"/>
              </a:rPr>
              <a:t>FROM</a:t>
            </a:r>
          </a:p>
        </p:txBody>
      </p:sp>
      <p:sp>
        <p:nvSpPr>
          <p:cNvPr id="30" name="Rectangle 29"/>
          <p:cNvSpPr/>
          <p:nvPr/>
        </p:nvSpPr>
        <p:spPr>
          <a:xfrm>
            <a:off x="0" y="4613275"/>
            <a:ext cx="2532063" cy="49688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p:nvSpPr>
        <p:spPr>
          <a:xfrm>
            <a:off x="0" y="5067300"/>
            <a:ext cx="2532063" cy="434975"/>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4470400"/>
            <a:ext cx="12065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4684713"/>
            <a:ext cx="120650" cy="13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5110163"/>
            <a:ext cx="120650" cy="13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5549900"/>
            <a:ext cx="12065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5" name="Picture 2" descr="C:\Users\Jonathan\Documents\Teachers Pay Teachers\ANNEFRANK\PublicDomainImages\Holocaust\WW2-Holocaust-Euro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063" y="866775"/>
            <a:ext cx="6678612"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52388" y="911225"/>
            <a:ext cx="4095750" cy="3684588"/>
          </a:xfrm>
          <a:custGeom>
            <a:avLst/>
            <a:gdLst>
              <a:gd name="connsiteX0" fmla="*/ 4094922 w 4094922"/>
              <a:gd name="connsiteY0" fmla="*/ 2001078 h 3684105"/>
              <a:gd name="connsiteX1" fmla="*/ 4094922 w 4094922"/>
              <a:gd name="connsiteY1" fmla="*/ 0 h 3684105"/>
              <a:gd name="connsiteX2" fmla="*/ 13252 w 4094922"/>
              <a:gd name="connsiteY2" fmla="*/ 0 h 3684105"/>
              <a:gd name="connsiteX3" fmla="*/ 0 w 4094922"/>
              <a:gd name="connsiteY3" fmla="*/ 3670852 h 3684105"/>
              <a:gd name="connsiteX4" fmla="*/ 2968487 w 4094922"/>
              <a:gd name="connsiteY4" fmla="*/ 3684105 h 3684105"/>
              <a:gd name="connsiteX5" fmla="*/ 4094922 w 4094922"/>
              <a:gd name="connsiteY5" fmla="*/ 2001078 h 368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4922" h="3684105">
                <a:moveTo>
                  <a:pt x="4094922" y="2001078"/>
                </a:moveTo>
                <a:lnTo>
                  <a:pt x="4094922" y="0"/>
                </a:lnTo>
                <a:lnTo>
                  <a:pt x="13252" y="0"/>
                </a:lnTo>
                <a:cubicBezTo>
                  <a:pt x="8835" y="1223617"/>
                  <a:pt x="4417" y="2447235"/>
                  <a:pt x="0" y="3670852"/>
                </a:cubicBezTo>
                <a:lnTo>
                  <a:pt x="2968487" y="3684105"/>
                </a:lnTo>
                <a:lnTo>
                  <a:pt x="4094922" y="2001078"/>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Connector 6"/>
          <p:cNvCxnSpPr/>
          <p:nvPr/>
        </p:nvCxnSpPr>
        <p:spPr>
          <a:xfrm flipV="1">
            <a:off x="3005138" y="2686050"/>
            <a:ext cx="1138237" cy="1697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468" name="Picture 3" descr="C:\Users\Jonathan\Documents\Teachers Pay Teachers\ANNEFRANK\PublicDomainImages\Holocaust\Legen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71538"/>
            <a:ext cx="2952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flipH="1" flipV="1">
            <a:off x="5138738" y="3646488"/>
            <a:ext cx="293687" cy="139700"/>
          </a:xfrm>
          <a:prstGeom prst="straightConnector1">
            <a:avLst/>
          </a:prstGeom>
          <a:ln w="38100">
            <a:solidFill>
              <a:srgbClr val="FF00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599238" y="3813175"/>
            <a:ext cx="254000" cy="200025"/>
          </a:xfrm>
          <a:prstGeom prst="straightConnector1">
            <a:avLst/>
          </a:prstGeom>
          <a:ln w="38100">
            <a:solidFill>
              <a:srgbClr val="FF0000"/>
            </a:solidFill>
            <a:tailEnd type="stealth" w="lg"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7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73" name="TextBox 26"/>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the holocaust</a:t>
            </a:r>
          </a:p>
        </p:txBody>
      </p:sp>
      <p:pic>
        <p:nvPicPr>
          <p:cNvPr id="1947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left)">
                                      <p:cBhvr>
                                        <p:cTn id="13" dur="500"/>
                                        <p:tgtEl>
                                          <p:spTgt spid="29">
                                            <p:txEl>
                                              <p:pRg st="0" end="0"/>
                                            </p:txEl>
                                          </p:spTgt>
                                        </p:tgtEl>
                                      </p:cBhvr>
                                    </p:animEffect>
                                  </p:childTnLst>
                                </p:cTn>
                              </p:par>
                            </p:childTnLst>
                          </p:cTn>
                        </p:par>
                        <p:par>
                          <p:cTn id="14" fill="hold" nodeType="afterGroup">
                            <p:stCondLst>
                              <p:cond delay="500"/>
                            </p:stCondLst>
                            <p:childTnLst>
                              <p:par>
                                <p:cTn id="15" presetID="22" presetClass="entr" presetSubtype="4" repeatCount="indefinite"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xEl>
                                              <p:pRg st="1" end="1"/>
                                            </p:txEl>
                                          </p:spTgt>
                                        </p:tgtEl>
                                        <p:attrNameLst>
                                          <p:attrName>style.visibility</p:attrName>
                                        </p:attrNameLst>
                                      </p:cBhvr>
                                      <p:to>
                                        <p:strVal val="visible"/>
                                      </p:to>
                                    </p:set>
                                    <p:animEffect transition="in" filter="wipe(left)">
                                      <p:cBhvr>
                                        <p:cTn id="28" dur="500"/>
                                        <p:tgtEl>
                                          <p:spTgt spid="29">
                                            <p:txEl>
                                              <p:pRg st="1" end="1"/>
                                            </p:txEl>
                                          </p:spTgt>
                                        </p:tgtEl>
                                      </p:cBhvr>
                                    </p:animEffect>
                                  </p:childTnLst>
                                </p:cTn>
                              </p:par>
                            </p:childTnLst>
                          </p:cTn>
                        </p:par>
                        <p:par>
                          <p:cTn id="29" fill="hold" nodeType="afterGroup">
                            <p:stCondLst>
                              <p:cond delay="500"/>
                            </p:stCondLst>
                            <p:childTnLst>
                              <p:par>
                                <p:cTn id="30" presetID="22" presetClass="entr" presetSubtype="4" repeatCount="indefinite"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xEl>
                                              <p:pRg st="2" end="2"/>
                                            </p:txEl>
                                          </p:spTgt>
                                        </p:tgtEl>
                                        <p:attrNameLst>
                                          <p:attrName>style.visibility</p:attrName>
                                        </p:attrNameLst>
                                      </p:cBhvr>
                                      <p:to>
                                        <p:strVal val="visible"/>
                                      </p:to>
                                    </p:set>
                                    <p:animEffect transition="in" filter="wipe(left)">
                                      <p:cBhvr>
                                        <p:cTn id="37" dur="500"/>
                                        <p:tgtEl>
                                          <p:spTgt spid="29">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xEl>
                                              <p:pRg st="3" end="3"/>
                                            </p:txEl>
                                          </p:spTgt>
                                        </p:tgtEl>
                                        <p:attrNameLst>
                                          <p:attrName>style.visibility</p:attrName>
                                        </p:attrNameLst>
                                      </p:cBhvr>
                                      <p:to>
                                        <p:strVal val="visible"/>
                                      </p:to>
                                    </p:set>
                                    <p:animEffect transition="in" filter="wipe(left)">
                                      <p:cBhvr>
                                        <p:cTn id="46" dur="500"/>
                                        <p:tgtEl>
                                          <p:spTgt spid="29">
                                            <p:txEl>
                                              <p:pRg st="3" end="3"/>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xEl>
                                              <p:pRg st="4" end="4"/>
                                            </p:txEl>
                                          </p:spTgt>
                                        </p:tgtEl>
                                        <p:attrNameLst>
                                          <p:attrName>style.visibility</p:attrName>
                                        </p:attrNameLst>
                                      </p:cBhvr>
                                      <p:to>
                                        <p:strVal val="visible"/>
                                      </p:to>
                                    </p:set>
                                    <p:animEffect transition="in" filter="wipe(left)">
                                      <p:cBhvr>
                                        <p:cTn id="49"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2" descr="C:\Users\Jonathan\Documents\Teachers Pay Teachers\ANNEFRANK\PublicDomainImages\Holocaust\800px-Nuremberg_la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881063"/>
            <a:ext cx="7654925"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6235700"/>
            <a:ext cx="9144000" cy="236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TextBox 26"/>
          <p:cNvSpPr txBox="1">
            <a:spLocks noChangeArrowheads="1"/>
          </p:cNvSpPr>
          <p:nvPr/>
        </p:nvSpPr>
        <p:spPr bwMode="auto">
          <a:xfrm>
            <a:off x="0" y="61833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dirty="0">
                <a:latin typeface="Stencil" pitchFamily="82" charset="0"/>
              </a:rPr>
              <a:t>Flow charts were used to determine who was </a:t>
            </a:r>
            <a:r>
              <a:rPr lang="en-US" altLang="en-US" sz="1600" dirty="0" smtClean="0">
                <a:latin typeface="Stencil" pitchFamily="82" charset="0"/>
              </a:rPr>
              <a:t>German </a:t>
            </a:r>
            <a:r>
              <a:rPr lang="en-US" altLang="en-US" sz="1600" dirty="0">
                <a:latin typeface="Stencil" pitchFamily="82" charset="0"/>
              </a:rPr>
              <a:t>and who was not.</a:t>
            </a:r>
            <a:endParaRPr lang="en-US" altLang="en-US" sz="2000" dirty="0">
              <a:latin typeface="Garamond" pitchFamily="18" charset="0"/>
            </a:endParaRPr>
          </a:p>
        </p:txBody>
      </p:sp>
      <p:sp>
        <p:nvSpPr>
          <p:cNvPr id="13" name="Rectangle 12"/>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4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8" name="TextBox 14"/>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the holocaust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iterate type="lt">
                                    <p:tmAbs val="20"/>
                                  </p:iterate>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63" y="-100013"/>
            <a:ext cx="3149600" cy="359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a:grpSpLocks/>
          </p:cNvGrpSpPr>
          <p:nvPr/>
        </p:nvGrpSpPr>
        <p:grpSpPr bwMode="auto">
          <a:xfrm>
            <a:off x="569913" y="1066800"/>
            <a:ext cx="3778250" cy="4826000"/>
            <a:chOff x="460790" y="1067045"/>
            <a:chExt cx="3778250" cy="4825755"/>
          </a:xfrm>
        </p:grpSpPr>
        <p:pic>
          <p:nvPicPr>
            <p:cNvPr id="21514" name="Picture 3" descr="C:\Users\Jonathan\Documents\Teachers Pay Teachers\ANNEFRANK\PublicDomainImages\Holocaust\HolocaustDeathGrou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90" y="1067045"/>
              <a:ext cx="36449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80190" y="1067045"/>
              <a:ext cx="958850" cy="4825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2050" name="Picture 2" descr="C:\Users\Jonathan\Documents\Teachers Pay Teachers\ANNEFRANK\PublicDomainImages\Holocaust\DeathCampDeathTol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775" y="1841500"/>
            <a:ext cx="24003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Jonathan\Documents\Teachers Pay Teachers\ANNEFRANK\PublicDomainImages\Holocaust\HolocaustDeathsByYe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25" y="2743200"/>
            <a:ext cx="24638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151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2" name="TextBox 17"/>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the holocaust</a:t>
            </a:r>
          </a:p>
        </p:txBody>
      </p:sp>
      <p:pic>
        <p:nvPicPr>
          <p:cNvPr id="2151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left)">
                                      <p:cBhvr>
                                        <p:cTn id="12" dur="500"/>
                                        <p:tgtEl>
                                          <p:spTgt spid="20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left)">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811213" y="931863"/>
            <a:ext cx="3711575" cy="2544762"/>
            <a:chOff x="811542" y="932277"/>
            <a:chExt cx="3710608" cy="2544035"/>
          </a:xfrm>
        </p:grpSpPr>
        <p:pic>
          <p:nvPicPr>
            <p:cNvPr id="22540" name="Picture 2" descr="C:\Users\Jonathan\Documents\Teachers Pay Teachers\ANNEFRANK\PublicDomainImages\Holocaust\Burning_Synagoge_Kristallnacht_1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194" y="932277"/>
              <a:ext cx="3222417" cy="220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15"/>
            <p:cNvSpPr txBox="1">
              <a:spLocks noChangeArrowheads="1"/>
            </p:cNvSpPr>
            <p:nvPr/>
          </p:nvSpPr>
          <p:spPr bwMode="auto">
            <a:xfrm>
              <a:off x="811542" y="3137758"/>
              <a:ext cx="3710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dirty="0">
                  <a:latin typeface="Stencil" pitchFamily="82" charset="0"/>
                </a:rPr>
                <a:t>Synagogue in Warsaw ghetto</a:t>
              </a:r>
              <a:endParaRPr lang="en-US" altLang="en-US" sz="2000" dirty="0">
                <a:latin typeface="Garamond" pitchFamily="18" charset="0"/>
              </a:endParaRPr>
            </a:p>
          </p:txBody>
        </p:sp>
      </p:grpSp>
      <p:grpSp>
        <p:nvGrpSpPr>
          <p:cNvPr id="13" name="Group 12"/>
          <p:cNvGrpSpPr>
            <a:grpSpLocks/>
          </p:cNvGrpSpPr>
          <p:nvPr/>
        </p:nvGrpSpPr>
        <p:grpSpPr bwMode="auto">
          <a:xfrm>
            <a:off x="4675188" y="931863"/>
            <a:ext cx="3486150" cy="2544762"/>
            <a:chOff x="4675278" y="932277"/>
            <a:chExt cx="3485321" cy="2544035"/>
          </a:xfrm>
        </p:grpSpPr>
        <p:pic>
          <p:nvPicPr>
            <p:cNvPr id="22538" name="Picture 3" descr="C:\Users\Jonathan\Documents\Teachers Pay Teachers\ANNEFRANK\PublicDomainImages\Holocaust\Bundesarchiv_Bild_175-04413,_KZ_Auschwitz,_Einfah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278" y="932277"/>
              <a:ext cx="3485321" cy="229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7"/>
            <p:cNvSpPr txBox="1">
              <a:spLocks noChangeArrowheads="1"/>
            </p:cNvSpPr>
            <p:nvPr/>
          </p:nvSpPr>
          <p:spPr bwMode="auto">
            <a:xfrm>
              <a:off x="4701784" y="3137758"/>
              <a:ext cx="34588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dirty="0">
                  <a:latin typeface="Stencil" pitchFamily="82" charset="0"/>
                </a:rPr>
                <a:t>Auschwitz death camp</a:t>
              </a:r>
              <a:endParaRPr lang="en-US" altLang="en-US" sz="2000" dirty="0">
                <a:latin typeface="Garamond" pitchFamily="18" charset="0"/>
              </a:endParaRPr>
            </a:p>
          </p:txBody>
        </p:sp>
      </p:grpSp>
      <p:pic>
        <p:nvPicPr>
          <p:cNvPr id="3077" name="Picture 5" descr="C:\Users\Jonathan\Documents\Teachers Pay Teachers\ANNEFRANK\PublicDomainImages\Holocaust\Selection_Birkenau_ra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175" y="3555908"/>
            <a:ext cx="3531330" cy="265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5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6" name="TextBox 20"/>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the holocaust</a:t>
            </a:r>
          </a:p>
        </p:txBody>
      </p:sp>
      <p:pic>
        <p:nvPicPr>
          <p:cNvPr id="2253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4570" y="4161204"/>
            <a:ext cx="3993841" cy="1569660"/>
          </a:xfrm>
          <a:prstGeom prst="rect">
            <a:avLst/>
          </a:prstGeom>
          <a:noFill/>
        </p:spPr>
        <p:txBody>
          <a:bodyPr wrap="square" rtlCol="0">
            <a:spAutoFit/>
          </a:bodyPr>
          <a:lstStyle/>
          <a:p>
            <a:r>
              <a:rPr lang="en-US" sz="1600" b="1" dirty="0">
                <a:latin typeface="Book Antiqua" panose="02040602050305030304" pitchFamily="18" charset="0"/>
              </a:rPr>
              <a:t>Jewish </a:t>
            </a:r>
            <a:r>
              <a:rPr lang="en-US" sz="1600" b="1" dirty="0">
                <a:latin typeface="Book Antiqua" panose="02040602050305030304" pitchFamily="18" charset="0"/>
                <a:hlinkClick r:id="rId6"/>
              </a:rPr>
              <a:t>ghettos</a:t>
            </a:r>
            <a:r>
              <a:rPr lang="en-US" sz="1600" b="1" dirty="0">
                <a:latin typeface="Book Antiqua" panose="02040602050305030304" pitchFamily="18" charset="0"/>
              </a:rPr>
              <a:t> in Europe</a:t>
            </a:r>
            <a:r>
              <a:rPr lang="en-US" sz="1600" dirty="0">
                <a:latin typeface="Book Antiqua" panose="02040602050305030304" pitchFamily="18" charset="0"/>
              </a:rPr>
              <a:t> were parts of a number of cities in Europe in which Jews were permitted to live. In addition to being confined to ghettos, Jews were placed under strict regulations and disabilities in many European </a:t>
            </a:r>
            <a:r>
              <a:rPr lang="en-US" sz="1600" dirty="0" smtClean="0">
                <a:latin typeface="Book Antiqua" panose="02040602050305030304" pitchFamily="18" charset="0"/>
              </a:rPr>
              <a:t>cities.</a:t>
            </a:r>
            <a:r>
              <a:rPr lang="en-US" sz="1600" baseline="30000" dirty="0">
                <a:latin typeface="Book Antiqua" panose="02040602050305030304" pitchFamily="18" charset="0"/>
              </a:rPr>
              <a:t> </a:t>
            </a:r>
            <a:endParaRPr lang="en-US" sz="1600" dirty="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wipe(right)">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onathan\Documents\Teachers Pay Teachers\ANNEFRANK\PublicDomainImages\Holocaust\800px-Ebensee_concentration_camp_prisoners_19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6696" y="931863"/>
            <a:ext cx="31242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03661" y="859838"/>
            <a:ext cx="1786589"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5747" y="3278773"/>
            <a:ext cx="2839499" cy="306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6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61" name="TextBox 16"/>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the holocaust</a:t>
            </a:r>
          </a:p>
        </p:txBody>
      </p:sp>
      <p:pic>
        <p:nvPicPr>
          <p:cNvPr id="2356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066" y="931862"/>
            <a:ext cx="3479754" cy="227647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9478" y="3280066"/>
            <a:ext cx="4884835" cy="3071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left)">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wipe(left)">
                                      <p:cBhvr>
                                        <p:cTn id="12" dur="500"/>
                                        <p:tgtEl>
                                          <p:spTgt spid="4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wipe(right)">
                                      <p:cBhvr>
                                        <p:cTn id="1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6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61" name="TextBox 16"/>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the holocaust</a:t>
            </a:r>
          </a:p>
        </p:txBody>
      </p:sp>
      <p:pic>
        <p:nvPicPr>
          <p:cNvPr id="2356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95274" y="1144120"/>
            <a:ext cx="3453063" cy="1754326"/>
          </a:xfrm>
          <a:prstGeom prst="rect">
            <a:avLst/>
          </a:prstGeom>
          <a:noFill/>
        </p:spPr>
        <p:txBody>
          <a:bodyPr wrap="square" rtlCol="0">
            <a:spAutoFit/>
          </a:bodyPr>
          <a:lstStyle/>
          <a:p>
            <a:r>
              <a:rPr lang="en-US" b="1" dirty="0">
                <a:latin typeface="Book Antiqua" panose="02040602050305030304" pitchFamily="18" charset="0"/>
                <a:hlinkClick r:id="rId3"/>
              </a:rPr>
              <a:t>Josef Mengele </a:t>
            </a:r>
            <a:r>
              <a:rPr lang="en-US" dirty="0">
                <a:latin typeface="Book Antiqua" panose="02040602050305030304" pitchFamily="18" charset="0"/>
              </a:rPr>
              <a:t>was an SS physician, infamous for his inhumane </a:t>
            </a:r>
            <a:r>
              <a:rPr lang="en-US" dirty="0">
                <a:latin typeface="Book Antiqua" panose="02040602050305030304" pitchFamily="18" charset="0"/>
                <a:hlinkClick r:id="rId4"/>
              </a:rPr>
              <a:t>medical experimentation</a:t>
            </a:r>
            <a:r>
              <a:rPr lang="en-US" dirty="0">
                <a:latin typeface="Book Antiqua" panose="02040602050305030304" pitchFamily="18" charset="0"/>
              </a:rPr>
              <a:t> upon concentration camp prisoners at </a:t>
            </a:r>
            <a:r>
              <a:rPr lang="en-US" dirty="0">
                <a:latin typeface="Book Antiqua" panose="02040602050305030304" pitchFamily="18" charset="0"/>
                <a:hlinkClick r:id="rId5"/>
              </a:rPr>
              <a:t>Auschwitz</a:t>
            </a:r>
            <a:r>
              <a:rPr lang="en-US" dirty="0">
                <a:latin typeface="Book Antiqua" panose="02040602050305030304" pitchFamily="18" charset="0"/>
              </a:rPr>
              <a:t>. </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189" y="931474"/>
            <a:ext cx="3152377" cy="540407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2952" y="3020848"/>
            <a:ext cx="4191000" cy="3314700"/>
          </a:xfrm>
          <a:prstGeom prst="rect">
            <a:avLst/>
          </a:prstGeom>
        </p:spPr>
      </p:pic>
    </p:spTree>
    <p:extLst>
      <p:ext uri="{BB962C8B-B14F-4D97-AF65-F5344CB8AC3E}">
        <p14:creationId xmlns:p14="http://schemas.microsoft.com/office/powerpoint/2010/main" val="3880125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3"/>
          <p:cNvSpPr txBox="1">
            <a:spLocks noChangeArrowheads="1"/>
          </p:cNvSpPr>
          <p:nvPr/>
        </p:nvSpPr>
        <p:spPr bwMode="auto">
          <a:xfrm>
            <a:off x="0" y="22606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8000" dirty="0" smtClean="0">
                <a:latin typeface="Stencil" pitchFamily="82" charset="0"/>
              </a:rPr>
              <a:t>Liberation</a:t>
            </a:r>
          </a:p>
        </p:txBody>
      </p:sp>
      <p:sp>
        <p:nvSpPr>
          <p:cNvPr id="12" name="Rectangle 11"/>
          <p:cNvSpPr/>
          <p:nvPr/>
        </p:nvSpPr>
        <p:spPr>
          <a:xfrm>
            <a:off x="0" y="0"/>
            <a:ext cx="9144000" cy="969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8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404938"/>
            <a:ext cx="2592388"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6520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6502400"/>
            <a:ext cx="9144000" cy="379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615473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4" name="Text Box 4"/>
          <p:cNvSpPr txBox="1">
            <a:spLocks noChangeArrowheads="1"/>
          </p:cNvSpPr>
          <p:nvPr/>
        </p:nvSpPr>
        <p:spPr bwMode="auto">
          <a:xfrm>
            <a:off x="-57150" y="-188913"/>
            <a:ext cx="43719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chemeClr val="bg1"/>
                </a:solidFill>
                <a:latin typeface="Tahoma" pitchFamily="34" charset="0"/>
                <a:cs typeface="Tahoma" pitchFamily="34" charset="0"/>
              </a:rPr>
              <a:t>NIGHT</a:t>
            </a:r>
          </a:p>
        </p:txBody>
      </p:sp>
      <p:sp>
        <p:nvSpPr>
          <p:cNvPr id="24585" name="Text Box 4"/>
          <p:cNvSpPr txBox="1">
            <a:spLocks noChangeArrowheads="1"/>
          </p:cNvSpPr>
          <p:nvPr/>
        </p:nvSpPr>
        <p:spPr bwMode="auto">
          <a:xfrm>
            <a:off x="4956175" y="509588"/>
            <a:ext cx="43719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3500" b="1" dirty="0">
                <a:solidFill>
                  <a:schemeClr val="bg1"/>
                </a:solidFill>
                <a:latin typeface="Tahoma" pitchFamily="34" charset="0"/>
                <a:cs typeface="Tahoma" pitchFamily="34" charset="0"/>
              </a:rPr>
              <a:t>BY ELIE WIESEL</a:t>
            </a:r>
          </a:p>
        </p:txBody>
      </p:sp>
    </p:spTree>
    <p:extLst>
      <p:ext uri="{BB962C8B-B14F-4D97-AF65-F5344CB8AC3E}">
        <p14:creationId xmlns:p14="http://schemas.microsoft.com/office/powerpoint/2010/main" val="2826237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76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TextBox 26"/>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a:t>
            </a:r>
            <a:r>
              <a:rPr lang="en-US" altLang="en-US" sz="4600" dirty="0" smtClean="0">
                <a:solidFill>
                  <a:schemeClr val="bg1"/>
                </a:solidFill>
                <a:latin typeface="Stencil" pitchFamily="82" charset="0"/>
              </a:rPr>
              <a:t>LIBERATION</a:t>
            </a:r>
            <a:endParaRPr lang="en-US" altLang="en-US" sz="4600" dirty="0">
              <a:solidFill>
                <a:schemeClr val="bg1"/>
              </a:solidFill>
              <a:latin typeface="Stencil" pitchFamily="82" charset="0"/>
            </a:endParaRPr>
          </a:p>
        </p:txBody>
      </p:sp>
      <p:pic>
        <p:nvPicPr>
          <p:cNvPr id="2765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45176" y="1074738"/>
            <a:ext cx="2324183" cy="5047536"/>
          </a:xfrm>
          <a:prstGeom prst="rect">
            <a:avLst/>
          </a:prstGeom>
          <a:noFill/>
        </p:spPr>
        <p:txBody>
          <a:bodyPr wrap="square" rtlCol="0">
            <a:spAutoFit/>
          </a:bodyPr>
          <a:lstStyle/>
          <a:p>
            <a:r>
              <a:rPr lang="en-US" sz="1400" dirty="0">
                <a:latin typeface="Book Antiqua" panose="02040602050305030304" pitchFamily="18" charset="0"/>
              </a:rPr>
              <a:t>Soviet soldiers were the first to </a:t>
            </a:r>
            <a:r>
              <a:rPr lang="en-US" sz="1400" dirty="0">
                <a:latin typeface="Book Antiqua" panose="02040602050305030304" pitchFamily="18" charset="0"/>
                <a:hlinkClick r:id="rId3"/>
              </a:rPr>
              <a:t>liberate</a:t>
            </a:r>
            <a:r>
              <a:rPr lang="en-US" sz="1400" dirty="0">
                <a:latin typeface="Book Antiqua" panose="02040602050305030304" pitchFamily="18" charset="0"/>
              </a:rPr>
              <a:t> concentration camp prisoners in the final stages of the war. On July 23, 1944, they entered the </a:t>
            </a:r>
            <a:r>
              <a:rPr lang="en-US" sz="1400" dirty="0" err="1">
                <a:latin typeface="Book Antiqua" panose="02040602050305030304" pitchFamily="18" charset="0"/>
              </a:rPr>
              <a:t>Majdanek</a:t>
            </a:r>
            <a:r>
              <a:rPr lang="en-US" sz="1400" dirty="0">
                <a:latin typeface="Book Antiqua" panose="02040602050305030304" pitchFamily="18" charset="0"/>
              </a:rPr>
              <a:t> camp in Poland, and later overran several other killing centers. On January 27, 1945, they entered Auschwitz and there found hundreds of sick and exhausted prisoners. The Germans had been forced to leave these prisoners behind in their hasty retreat from the camp. Also left behind were victims' belongings: 348,820 men's suits, 836,255 women's coats, and tens of thousands of pairs of shoes.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88" y="1480553"/>
            <a:ext cx="5943600" cy="4221843"/>
          </a:xfrm>
          <a:prstGeom prst="rect">
            <a:avLst/>
          </a:prstGeom>
        </p:spPr>
      </p:pic>
    </p:spTree>
    <p:extLst>
      <p:ext uri="{BB962C8B-B14F-4D97-AF65-F5344CB8AC3E}">
        <p14:creationId xmlns:p14="http://schemas.microsoft.com/office/powerpoint/2010/main" val="3407532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3"/>
          <p:cNvSpPr txBox="1">
            <a:spLocks noChangeArrowheads="1"/>
          </p:cNvSpPr>
          <p:nvPr/>
        </p:nvSpPr>
        <p:spPr bwMode="auto">
          <a:xfrm>
            <a:off x="0" y="2260600"/>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8000" dirty="0">
                <a:latin typeface="Stencil" pitchFamily="82" charset="0"/>
              </a:rPr>
              <a:t>Who was </a:t>
            </a:r>
          </a:p>
          <a:p>
            <a:pPr algn="ctr"/>
            <a:r>
              <a:rPr lang="en-US" altLang="en-US" sz="8000" dirty="0">
                <a:latin typeface="Stencil" pitchFamily="82" charset="0"/>
              </a:rPr>
              <a:t>Elie Wiesel?</a:t>
            </a:r>
          </a:p>
        </p:txBody>
      </p:sp>
      <p:sp>
        <p:nvSpPr>
          <p:cNvPr id="12" name="Rectangle 11"/>
          <p:cNvSpPr/>
          <p:nvPr/>
        </p:nvSpPr>
        <p:spPr>
          <a:xfrm>
            <a:off x="0" y="0"/>
            <a:ext cx="9144000" cy="969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8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404938"/>
            <a:ext cx="2592388"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6520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6502400"/>
            <a:ext cx="9144000" cy="379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615473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4" name="Text Box 4"/>
          <p:cNvSpPr txBox="1">
            <a:spLocks noChangeArrowheads="1"/>
          </p:cNvSpPr>
          <p:nvPr/>
        </p:nvSpPr>
        <p:spPr bwMode="auto">
          <a:xfrm>
            <a:off x="-57150" y="-188913"/>
            <a:ext cx="43719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chemeClr val="bg1"/>
                </a:solidFill>
                <a:latin typeface="Tahoma" pitchFamily="34" charset="0"/>
                <a:cs typeface="Tahoma" pitchFamily="34" charset="0"/>
              </a:rPr>
              <a:t>NIGHT</a:t>
            </a:r>
          </a:p>
        </p:txBody>
      </p:sp>
      <p:sp>
        <p:nvSpPr>
          <p:cNvPr id="24585" name="Text Box 4"/>
          <p:cNvSpPr txBox="1">
            <a:spLocks noChangeArrowheads="1"/>
          </p:cNvSpPr>
          <p:nvPr/>
        </p:nvSpPr>
        <p:spPr bwMode="auto">
          <a:xfrm>
            <a:off x="4956175" y="509588"/>
            <a:ext cx="43719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3500" b="1" dirty="0">
                <a:solidFill>
                  <a:schemeClr val="bg1"/>
                </a:solidFill>
                <a:latin typeface="Tahoma" pitchFamily="34" charset="0"/>
                <a:cs typeface="Tahoma" pitchFamily="34" charset="0"/>
              </a:rPr>
              <a:t>BY ELIE WIESEL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a:spLocks noChangeArrowheads="1"/>
          </p:cNvSpPr>
          <p:nvPr/>
        </p:nvSpPr>
        <p:spPr bwMode="auto">
          <a:xfrm>
            <a:off x="3008313" y="1035050"/>
            <a:ext cx="58594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n-US" altLang="en-US" sz="2400" dirty="0">
                <a:latin typeface="Stencil" pitchFamily="82" charset="0"/>
              </a:rPr>
              <a:t>One of the most discussed </a:t>
            </a:r>
            <a:r>
              <a:rPr lang="en-US" altLang="en-US" sz="2400" dirty="0" smtClean="0">
                <a:latin typeface="Stencil" pitchFamily="82" charset="0"/>
              </a:rPr>
              <a:t>Jewish </a:t>
            </a:r>
            <a:r>
              <a:rPr lang="en-US" altLang="en-US" sz="2400" dirty="0">
                <a:latin typeface="Stencil" pitchFamily="82" charset="0"/>
              </a:rPr>
              <a:t>holocaust survivors</a:t>
            </a:r>
          </a:p>
          <a:p>
            <a:pPr>
              <a:buFont typeface="Wingdings" pitchFamily="2" charset="2"/>
              <a:buChar char="§"/>
            </a:pPr>
            <a:r>
              <a:rPr lang="en-US" altLang="en-US" sz="2400" dirty="0">
                <a:latin typeface="Stencil" pitchFamily="82" charset="0"/>
              </a:rPr>
              <a:t>Born in </a:t>
            </a:r>
            <a:r>
              <a:rPr lang="en-US" altLang="en-US" sz="2400" dirty="0" smtClean="0">
                <a:latin typeface="Stencil" pitchFamily="82" charset="0"/>
              </a:rPr>
              <a:t>Romania</a:t>
            </a:r>
            <a:endParaRPr lang="en-US" altLang="en-US" sz="2400" dirty="0">
              <a:latin typeface="Stencil" pitchFamily="82" charset="0"/>
            </a:endParaRPr>
          </a:p>
          <a:p>
            <a:pPr>
              <a:buFont typeface="Wingdings" pitchFamily="2" charset="2"/>
              <a:buChar char="§"/>
            </a:pPr>
            <a:r>
              <a:rPr lang="en-US" altLang="en-US" sz="2400" dirty="0">
                <a:latin typeface="Stencil" pitchFamily="82" charset="0"/>
              </a:rPr>
              <a:t>Family was deported and bounced from camp to camp</a:t>
            </a:r>
          </a:p>
          <a:p>
            <a:pPr>
              <a:buFont typeface="Wingdings" pitchFamily="2" charset="2"/>
              <a:buChar char="§"/>
            </a:pPr>
            <a:r>
              <a:rPr lang="en-US" altLang="en-US" sz="2400" dirty="0">
                <a:latin typeface="Stencil" pitchFamily="82" charset="0"/>
              </a:rPr>
              <a:t>Won </a:t>
            </a:r>
            <a:r>
              <a:rPr lang="en-US" altLang="en-US" sz="2400" dirty="0" smtClean="0">
                <a:latin typeface="Stencil" pitchFamily="82" charset="0"/>
              </a:rPr>
              <a:t>Nobel </a:t>
            </a:r>
            <a:r>
              <a:rPr lang="en-US" altLang="en-US" sz="2400" dirty="0">
                <a:latin typeface="Stencil" pitchFamily="82" charset="0"/>
              </a:rPr>
              <a:t>peace prize in 1986</a:t>
            </a:r>
          </a:p>
          <a:p>
            <a:pPr>
              <a:buFont typeface="Wingdings" pitchFamily="2" charset="2"/>
              <a:buChar char="§"/>
            </a:pPr>
            <a:r>
              <a:rPr lang="en-US" altLang="en-US" sz="2400" dirty="0">
                <a:latin typeface="Stencil" pitchFamily="82" charset="0"/>
              </a:rPr>
              <a:t>Born 9/30/28</a:t>
            </a:r>
          </a:p>
          <a:p>
            <a:pPr>
              <a:buFont typeface="Wingdings" pitchFamily="2" charset="2"/>
              <a:buChar char="§"/>
            </a:pPr>
            <a:r>
              <a:rPr lang="en-US" altLang="en-US" sz="2400" dirty="0">
                <a:latin typeface="Stencil" pitchFamily="82" charset="0"/>
              </a:rPr>
              <a:t>Published night in 1960, but it took 3 years to sell 3,000 copies</a:t>
            </a:r>
          </a:p>
          <a:p>
            <a:pPr>
              <a:buFont typeface="Wingdings" pitchFamily="2" charset="2"/>
              <a:buChar char="§"/>
            </a:pPr>
            <a:r>
              <a:rPr lang="en-US" altLang="en-US" sz="2400" dirty="0">
                <a:latin typeface="Stencil" pitchFamily="82" charset="0"/>
              </a:rPr>
              <a:t>Today, his memoir has been translated into 30 languages. It has been selected to </a:t>
            </a:r>
            <a:r>
              <a:rPr lang="en-US" altLang="en-US" sz="2400" dirty="0" smtClean="0">
                <a:latin typeface="Stencil" pitchFamily="82" charset="0"/>
              </a:rPr>
              <a:t>Oprah Winfrey’s </a:t>
            </a:r>
            <a:r>
              <a:rPr lang="en-US" altLang="en-US" sz="2400" dirty="0">
                <a:latin typeface="Stencil" pitchFamily="82" charset="0"/>
              </a:rPr>
              <a:t>book club.</a:t>
            </a:r>
          </a:p>
          <a:p>
            <a:pPr>
              <a:buFont typeface="Wingdings" pitchFamily="2" charset="2"/>
              <a:buChar char="§"/>
            </a:pPr>
            <a:r>
              <a:rPr lang="en-US" altLang="en-US" sz="2400" dirty="0">
                <a:latin typeface="Stencil" pitchFamily="82" charset="0"/>
              </a:rPr>
              <a:t>He refused to make a film.</a:t>
            </a:r>
          </a:p>
        </p:txBody>
      </p:sp>
      <p:sp>
        <p:nvSpPr>
          <p:cNvPr id="7" name="Rectangle 6"/>
          <p:cNvSpPr/>
          <p:nvPr/>
        </p:nvSpPr>
        <p:spPr>
          <a:xfrm>
            <a:off x="3008313" y="1035050"/>
            <a:ext cx="6135687" cy="80645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3008313" y="1787525"/>
            <a:ext cx="6135687" cy="40163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3008313" y="2189163"/>
            <a:ext cx="6135687" cy="738187"/>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p:nvSpPr>
        <p:spPr>
          <a:xfrm>
            <a:off x="3008313" y="2897188"/>
            <a:ext cx="6135687" cy="401637"/>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p:nvSpPr>
        <p:spPr>
          <a:xfrm>
            <a:off x="3008313" y="3257550"/>
            <a:ext cx="6135687" cy="352425"/>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p:nvSpPr>
        <p:spPr>
          <a:xfrm>
            <a:off x="3008313" y="3629025"/>
            <a:ext cx="6135687" cy="762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6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2605088"/>
            <a:ext cx="1425575" cy="65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3213100"/>
            <a:ext cx="2582863" cy="294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1" name="TextBox 17"/>
          <p:cNvSpPr txBox="1">
            <a:spLocks noChangeArrowheads="1"/>
          </p:cNvSpPr>
          <p:nvPr/>
        </p:nvSpPr>
        <p:spPr bwMode="auto">
          <a:xfrm>
            <a:off x="147638" y="1577975"/>
            <a:ext cx="21859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4600" dirty="0" smtClean="0">
                <a:latin typeface="Stencil" pitchFamily="82" charset="0"/>
              </a:rPr>
              <a:t>Elie</a:t>
            </a:r>
            <a:endParaRPr lang="en-US" altLang="en-US" sz="4600" dirty="0">
              <a:latin typeface="Stencil" pitchFamily="82" charset="0"/>
            </a:endParaRPr>
          </a:p>
        </p:txBody>
      </p:sp>
      <p:sp>
        <p:nvSpPr>
          <p:cNvPr id="25612" name="TextBox 18"/>
          <p:cNvSpPr txBox="1">
            <a:spLocks noChangeArrowheads="1"/>
          </p:cNvSpPr>
          <p:nvPr/>
        </p:nvSpPr>
        <p:spPr bwMode="auto">
          <a:xfrm>
            <a:off x="-58738" y="1982788"/>
            <a:ext cx="247650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4600" dirty="0" smtClean="0">
                <a:latin typeface="Stencil" pitchFamily="82" charset="0"/>
              </a:rPr>
              <a:t>Wiesel</a:t>
            </a:r>
            <a:endParaRPr lang="en-US" altLang="en-US" sz="4600" dirty="0">
              <a:latin typeface="Stencil" pitchFamily="82" charset="0"/>
            </a:endParaRPr>
          </a:p>
        </p:txBody>
      </p:sp>
      <p:sp>
        <p:nvSpPr>
          <p:cNvPr id="22" name="Rectangle 21"/>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61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5" name="TextBox 29"/>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 is </a:t>
            </a:r>
            <a:r>
              <a:rPr lang="en-US" altLang="en-US" sz="4600" dirty="0" smtClean="0">
                <a:solidFill>
                  <a:schemeClr val="bg1"/>
                </a:solidFill>
                <a:latin typeface="Stencil" pitchFamily="82" charset="0"/>
              </a:rPr>
              <a:t>Elie Wiesel?</a:t>
            </a:r>
            <a:endParaRPr lang="en-US" altLang="en-US" sz="4600" dirty="0">
              <a:solidFill>
                <a:schemeClr val="bg1"/>
              </a:solidFill>
              <a:latin typeface="Stencil" pitchFamily="82" charset="0"/>
            </a:endParaRPr>
          </a:p>
        </p:txBody>
      </p:sp>
      <p:pic>
        <p:nvPicPr>
          <p:cNvPr id="256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3008313" y="4343400"/>
            <a:ext cx="6135687" cy="149066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 calcmode="lin" valueType="num">
                                      <p:cBhvr additive="base">
                                        <p:cTn id="25" dur="5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 calcmode="lin" valueType="num">
                                      <p:cBhvr additive="base">
                                        <p:cTn id="34" dur="500" fill="hold"/>
                                        <p:tgtEl>
                                          <p:spTgt spid="21">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anim calcmode="lin" valueType="num">
                                      <p:cBhvr additive="base">
                                        <p:cTn id="43" dur="500" fill="hold"/>
                                        <p:tgtEl>
                                          <p:spTgt spid="21">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2" presetClass="entr" presetSubtype="2" fill="hold" grpId="0" nodeType="withEffect">
                                  <p:stCondLst>
                                    <p:cond delay="0"/>
                                  </p:stCondLst>
                                  <p:childTnLst>
                                    <p:set>
                                      <p:cBhvr>
                                        <p:cTn id="51" dur="1" fill="hold">
                                          <p:stCondLst>
                                            <p:cond delay="0"/>
                                          </p:stCondLst>
                                        </p:cTn>
                                        <p:tgtEl>
                                          <p:spTgt spid="21">
                                            <p:txEl>
                                              <p:pRg st="5" end="5"/>
                                            </p:txEl>
                                          </p:spTgt>
                                        </p:tgtEl>
                                        <p:attrNameLst>
                                          <p:attrName>style.visibility</p:attrName>
                                        </p:attrNameLst>
                                      </p:cBhvr>
                                      <p:to>
                                        <p:strVal val="visible"/>
                                      </p:to>
                                    </p:set>
                                    <p:anim calcmode="lin" valueType="num">
                                      <p:cBhvr additive="base">
                                        <p:cTn id="52" dur="500" fill="hold"/>
                                        <p:tgtEl>
                                          <p:spTgt spid="21">
                                            <p:txEl>
                                              <p:pRg st="5" end="5"/>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1">
                                            <p:txEl>
                                              <p:pRg st="6" end="6"/>
                                            </p:txEl>
                                          </p:spTgt>
                                        </p:tgtEl>
                                        <p:attrNameLst>
                                          <p:attrName>style.visibility</p:attrName>
                                        </p:attrNameLst>
                                      </p:cBhvr>
                                      <p:to>
                                        <p:strVal val="visible"/>
                                      </p:to>
                                    </p:set>
                                    <p:anim calcmode="lin" valueType="num">
                                      <p:cBhvr additive="base">
                                        <p:cTn id="58" dur="500" fill="hold"/>
                                        <p:tgtEl>
                                          <p:spTgt spid="21">
                                            <p:txEl>
                                              <p:pRg st="6" end="6"/>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21">
                                            <p:txEl>
                                              <p:pRg st="6" end="6"/>
                                            </p:txEl>
                                          </p:spTgt>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21">
                                            <p:txEl>
                                              <p:pRg st="7" end="7"/>
                                            </p:txEl>
                                          </p:spTgt>
                                        </p:tgtEl>
                                        <p:attrNameLst>
                                          <p:attrName>style.visibility</p:attrName>
                                        </p:attrNameLst>
                                      </p:cBhvr>
                                      <p:to>
                                        <p:strVal val="visible"/>
                                      </p:to>
                                    </p:set>
                                    <p:anim calcmode="lin" valueType="num">
                                      <p:cBhvr additive="base">
                                        <p:cTn id="70" dur="500" fill="hold"/>
                                        <p:tgtEl>
                                          <p:spTgt spid="21">
                                            <p:txEl>
                                              <p:pRg st="7" end="7"/>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2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7" grpId="0" animBg="1"/>
      <p:bldP spid="24" grpId="0" animBg="1"/>
      <p:bldP spid="25" grpId="0" animBg="1"/>
      <p:bldP spid="26" grpId="0" animBg="1"/>
      <p:bldP spid="27" grpId="0" animBg="1"/>
      <p:bldP spid="28"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969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9"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404938"/>
            <a:ext cx="2592388"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0" name="TextBox 13"/>
          <p:cNvSpPr txBox="1">
            <a:spLocks noChangeArrowheads="1"/>
          </p:cNvSpPr>
          <p:nvPr/>
        </p:nvSpPr>
        <p:spPr bwMode="auto">
          <a:xfrm>
            <a:off x="0" y="2390775"/>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8000" dirty="0">
                <a:latin typeface="Stencil" pitchFamily="82" charset="0"/>
              </a:rPr>
              <a:t>Who was in World War II?</a:t>
            </a:r>
          </a:p>
        </p:txBody>
      </p:sp>
      <p:pic>
        <p:nvPicPr>
          <p:cNvPr id="41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6520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0" y="6502400"/>
            <a:ext cx="9144000" cy="379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1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615473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4" name="Text Box 4"/>
          <p:cNvSpPr txBox="1">
            <a:spLocks noChangeArrowheads="1"/>
          </p:cNvSpPr>
          <p:nvPr/>
        </p:nvSpPr>
        <p:spPr bwMode="auto">
          <a:xfrm>
            <a:off x="-57150" y="-188913"/>
            <a:ext cx="43719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chemeClr val="bg1"/>
                </a:solidFill>
                <a:latin typeface="Tahoma" pitchFamily="34" charset="0"/>
                <a:cs typeface="Tahoma" pitchFamily="34" charset="0"/>
              </a:rPr>
              <a:t>NIGHT</a:t>
            </a:r>
          </a:p>
        </p:txBody>
      </p:sp>
      <p:sp>
        <p:nvSpPr>
          <p:cNvPr id="4105" name="Text Box 4"/>
          <p:cNvSpPr txBox="1">
            <a:spLocks noChangeArrowheads="1"/>
          </p:cNvSpPr>
          <p:nvPr/>
        </p:nvSpPr>
        <p:spPr bwMode="auto">
          <a:xfrm>
            <a:off x="4956175" y="509588"/>
            <a:ext cx="43719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3500" b="1" dirty="0">
                <a:solidFill>
                  <a:schemeClr val="bg1"/>
                </a:solidFill>
                <a:latin typeface="Tahoma" pitchFamily="34" charset="0"/>
                <a:cs typeface="Tahoma" pitchFamily="34" charset="0"/>
              </a:rPr>
              <a:t>BY ELIE WIESEL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66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8" name="TextBox 18"/>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 is </a:t>
            </a:r>
            <a:r>
              <a:rPr lang="en-US" altLang="en-US" sz="4600" dirty="0" smtClean="0">
                <a:solidFill>
                  <a:schemeClr val="bg1"/>
                </a:solidFill>
                <a:latin typeface="Stencil" pitchFamily="82" charset="0"/>
              </a:rPr>
              <a:t>Elie Wiesel?</a:t>
            </a:r>
            <a:endParaRPr lang="en-US" altLang="en-US" sz="4600" dirty="0">
              <a:solidFill>
                <a:schemeClr val="bg1"/>
              </a:solidFill>
              <a:latin typeface="Stencil" pitchFamily="82" charset="0"/>
            </a:endParaRPr>
          </a:p>
        </p:txBody>
      </p:sp>
      <p:pic>
        <p:nvPicPr>
          <p:cNvPr id="2662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a:grpSpLocks/>
          </p:cNvGrpSpPr>
          <p:nvPr/>
        </p:nvGrpSpPr>
        <p:grpSpPr bwMode="auto">
          <a:xfrm>
            <a:off x="255588" y="1133475"/>
            <a:ext cx="3630612" cy="5280025"/>
            <a:chOff x="458513" y="959217"/>
            <a:chExt cx="3630517" cy="5280491"/>
          </a:xfrm>
        </p:grpSpPr>
        <p:pic>
          <p:nvPicPr>
            <p:cNvPr id="26634" name="Picture 1" descr="C:\Users\Lyle\Documents\Teachers Pay Teachers\NIGHT\PublicDomainImages\Elie Wiesel 2012 photo by David Shankb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13" y="959217"/>
              <a:ext cx="3630517" cy="454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22"/>
            <p:cNvSpPr txBox="1">
              <a:spLocks noChangeArrowheads="1"/>
            </p:cNvSpPr>
            <p:nvPr/>
          </p:nvSpPr>
          <p:spPr bwMode="auto">
            <a:xfrm>
              <a:off x="458513" y="5562600"/>
              <a:ext cx="363051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latin typeface="Stencil" pitchFamily="82" charset="0"/>
                </a:rPr>
                <a:t>2010 time 100</a:t>
              </a:r>
            </a:p>
            <a:p>
              <a:pPr algn="ctr"/>
              <a:r>
                <a:rPr lang="en-US" altLang="en-US" sz="1400" dirty="0">
                  <a:latin typeface="Stencil" pitchFamily="82" charset="0"/>
                </a:rPr>
                <a:t>Photo credit: </a:t>
              </a:r>
              <a:r>
                <a:rPr lang="en-US" altLang="en-US" sz="1400" dirty="0" smtClean="0">
                  <a:latin typeface="Stencil" pitchFamily="82" charset="0"/>
                </a:rPr>
                <a:t>David Shankbone</a:t>
              </a:r>
              <a:endParaRPr lang="en-US" altLang="en-US" sz="1400" dirty="0">
                <a:latin typeface="Stencil" pitchFamily="82" charset="0"/>
              </a:endParaRPr>
            </a:p>
          </p:txBody>
        </p:sp>
      </p:grpSp>
      <p:grpSp>
        <p:nvGrpSpPr>
          <p:cNvPr id="8" name="Group 7"/>
          <p:cNvGrpSpPr>
            <a:grpSpLocks/>
          </p:cNvGrpSpPr>
          <p:nvPr/>
        </p:nvGrpSpPr>
        <p:grpSpPr bwMode="auto">
          <a:xfrm>
            <a:off x="4122738" y="1133475"/>
            <a:ext cx="4775200" cy="4386263"/>
            <a:chOff x="4122058" y="1133385"/>
            <a:chExt cx="4775641" cy="4387008"/>
          </a:xfrm>
        </p:grpSpPr>
        <p:sp>
          <p:nvSpPr>
            <p:cNvPr id="26632" name="TextBox 20"/>
            <p:cNvSpPr txBox="1">
              <a:spLocks noChangeArrowheads="1"/>
            </p:cNvSpPr>
            <p:nvPr/>
          </p:nvSpPr>
          <p:spPr bwMode="auto">
            <a:xfrm>
              <a:off x="4122059" y="4689396"/>
              <a:ext cx="4775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latin typeface="Stencil" pitchFamily="82" charset="0"/>
                </a:rPr>
                <a:t>Elie </a:t>
              </a:r>
              <a:r>
                <a:rPr lang="en-US" altLang="en-US" sz="2400" dirty="0" smtClean="0">
                  <a:latin typeface="Stencil" pitchFamily="82" charset="0"/>
                </a:rPr>
                <a:t>Wiesel's </a:t>
              </a:r>
              <a:r>
                <a:rPr lang="en-US" altLang="en-US" sz="2400" dirty="0">
                  <a:latin typeface="Stencil" pitchFamily="82" charset="0"/>
                </a:rPr>
                <a:t>Home </a:t>
              </a:r>
            </a:p>
            <a:p>
              <a:pPr algn="ctr"/>
              <a:r>
                <a:rPr lang="en-US" altLang="en-US" sz="2400" dirty="0">
                  <a:latin typeface="Stencil" pitchFamily="82" charset="0"/>
                </a:rPr>
                <a:t>In </a:t>
              </a:r>
              <a:r>
                <a:rPr lang="en-US" altLang="en-US" sz="2400" dirty="0" smtClean="0">
                  <a:latin typeface="Stencil" pitchFamily="82" charset="0"/>
                </a:rPr>
                <a:t>Sighet, Romania</a:t>
              </a:r>
              <a:endParaRPr lang="en-US" altLang="en-US" sz="2400" dirty="0">
                <a:latin typeface="Stencil" pitchFamily="82" charset="0"/>
              </a:endParaRPr>
            </a:p>
          </p:txBody>
        </p:sp>
        <p:pic>
          <p:nvPicPr>
            <p:cNvPr id="26633" name="Picture 2" descr="C:\Users\Lyle\Documents\Teachers Pay Teachers\NIGHT\PublicDomainImages\Elie Wiesel House in Sigh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058" y="1133385"/>
              <a:ext cx="4775641" cy="358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76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TextBox 26"/>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 is </a:t>
            </a:r>
            <a:r>
              <a:rPr lang="en-US" altLang="en-US" sz="4600" dirty="0" smtClean="0">
                <a:solidFill>
                  <a:schemeClr val="bg1"/>
                </a:solidFill>
                <a:latin typeface="Stencil" pitchFamily="82" charset="0"/>
              </a:rPr>
              <a:t>Elie Wiesel?</a:t>
            </a:r>
            <a:endParaRPr lang="en-US" altLang="en-US" sz="4600" dirty="0">
              <a:solidFill>
                <a:schemeClr val="bg1"/>
              </a:solidFill>
              <a:latin typeface="Stencil" pitchFamily="82" charset="0"/>
            </a:endParaRPr>
          </a:p>
        </p:txBody>
      </p:sp>
      <p:pic>
        <p:nvPicPr>
          <p:cNvPr id="2765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a:grpSpLocks/>
          </p:cNvGrpSpPr>
          <p:nvPr/>
        </p:nvGrpSpPr>
        <p:grpSpPr bwMode="auto">
          <a:xfrm>
            <a:off x="144463" y="1103313"/>
            <a:ext cx="3614737" cy="3711575"/>
            <a:chOff x="145142" y="1103312"/>
            <a:chExt cx="3614057" cy="3711722"/>
          </a:xfrm>
        </p:grpSpPr>
        <p:pic>
          <p:nvPicPr>
            <p:cNvPr id="27661" name="Picture 1" descr="C:\Users\Lyle\Documents\Teachers Pay Teachers\NIGHT\PublicDomainImages\Buchenwald_Slave_Laborers_Libe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35" y="1103312"/>
              <a:ext cx="3379428" cy="274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TextBox 29"/>
            <p:cNvSpPr txBox="1">
              <a:spLocks noChangeArrowheads="1"/>
            </p:cNvSpPr>
            <p:nvPr/>
          </p:nvSpPr>
          <p:spPr bwMode="auto">
            <a:xfrm>
              <a:off x="145142" y="3922482"/>
              <a:ext cx="361405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latin typeface="Stencil" pitchFamily="82" charset="0"/>
                </a:rPr>
                <a:t>Buchenwald, 1945. </a:t>
              </a:r>
              <a:r>
                <a:rPr lang="en-US" altLang="en-US" sz="1400" dirty="0">
                  <a:latin typeface="Stencil" pitchFamily="82" charset="0"/>
                </a:rPr>
                <a:t>Wiesel is in the second row from the bottom, seventh from the left.</a:t>
              </a:r>
            </a:p>
          </p:txBody>
        </p:sp>
      </p:grpSp>
      <p:pic>
        <p:nvPicPr>
          <p:cNvPr id="27657" name="Picture 3" descr="C:\Users\Lyle\Documents\Teachers Pay Teachers\NIGHT\PublicDomainImages\Elie_Wiesel_2008_World_Economic_Mee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499" y="1103313"/>
            <a:ext cx="3292506" cy="274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9"/>
          <p:cNvSpPr txBox="1">
            <a:spLocks noChangeArrowheads="1"/>
          </p:cNvSpPr>
          <p:nvPr/>
        </p:nvSpPr>
        <p:spPr bwMode="auto">
          <a:xfrm>
            <a:off x="7331005" y="1614384"/>
            <a:ext cx="171674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smtClean="0">
                <a:latin typeface="Stencil" pitchFamily="82" charset="0"/>
              </a:rPr>
              <a:t>2008 World Economic forum</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5730" y="3920019"/>
            <a:ext cx="3333750" cy="2505075"/>
          </a:xfrm>
          <a:prstGeom prst="rect">
            <a:avLst/>
          </a:prstGeom>
        </p:spPr>
      </p:pic>
      <p:sp>
        <p:nvSpPr>
          <p:cNvPr id="17" name="TextBox 29"/>
          <p:cNvSpPr txBox="1">
            <a:spLocks noChangeArrowheads="1"/>
          </p:cNvSpPr>
          <p:nvPr/>
        </p:nvSpPr>
        <p:spPr bwMode="auto">
          <a:xfrm>
            <a:off x="1220909" y="5444391"/>
            <a:ext cx="47764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smtClean="0">
                <a:latin typeface="Stencil" pitchFamily="82" charset="0"/>
                <a:hlinkClick r:id="rId6"/>
              </a:rPr>
              <a:t>Return to the Concentration Camp</a:t>
            </a:r>
            <a:endParaRPr lang="en-US" altLang="en-US" sz="2400" dirty="0" smtClean="0">
              <a:latin typeface="Stencil"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7"/>
          <p:cNvSpPr txBox="1">
            <a:spLocks noChangeArrowheads="1"/>
          </p:cNvSpPr>
          <p:nvPr/>
        </p:nvSpPr>
        <p:spPr bwMode="auto">
          <a:xfrm>
            <a:off x="5280025" y="3113088"/>
            <a:ext cx="2819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a:latin typeface="Stencil" pitchFamily="82" charset="0"/>
              </a:rPr>
              <a:t>Elie Wiesel’s memoir</a:t>
            </a:r>
          </a:p>
          <a:p>
            <a:endParaRPr lang="en-US" altLang="en-US" sz="2400" dirty="0">
              <a:latin typeface="Stencil" pitchFamily="82" charset="0"/>
            </a:endParaRPr>
          </a:p>
          <a:p>
            <a:r>
              <a:rPr lang="en-US" altLang="en-US" sz="2400" dirty="0">
                <a:latin typeface="Stencil" pitchFamily="82" charset="0"/>
              </a:rPr>
              <a:t>night</a:t>
            </a:r>
          </a:p>
        </p:txBody>
      </p:sp>
      <p:sp>
        <p:nvSpPr>
          <p:cNvPr id="13" name="Rectangle 12"/>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867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7" name="TextBox 14"/>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 is </a:t>
            </a:r>
            <a:r>
              <a:rPr lang="en-US" altLang="en-US" sz="4600" dirty="0" smtClean="0">
                <a:solidFill>
                  <a:schemeClr val="bg1"/>
                </a:solidFill>
                <a:latin typeface="Stencil" pitchFamily="82" charset="0"/>
              </a:rPr>
              <a:t>Elie Wiesel?</a:t>
            </a:r>
            <a:endParaRPr lang="en-US" altLang="en-US" sz="4600" dirty="0">
              <a:solidFill>
                <a:schemeClr val="bg1"/>
              </a:solidFill>
              <a:latin typeface="Stencil" pitchFamily="82" charset="0"/>
            </a:endParaRPr>
          </a:p>
        </p:txBody>
      </p:sp>
      <p:pic>
        <p:nvPicPr>
          <p:cNvPr id="2867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4" descr="http://www.eliewieseltattoo.com/wp-content/uploads/2011/07/EW_Night-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1255713"/>
            <a:ext cx="31432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3382963" y="5537200"/>
            <a:ext cx="15865476"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buFont typeface="Wingdings" pitchFamily="2" charset="2"/>
              <a:buNone/>
              <a:defRPr/>
            </a:pPr>
            <a:r>
              <a:rPr lang="en-US" sz="10200" b="1" dirty="0" smtClean="0">
                <a:solidFill>
                  <a:schemeClr val="bg1">
                    <a:lumMod val="85000"/>
                  </a:schemeClr>
                </a:solidFill>
                <a:latin typeface="Tahoma" pitchFamily="34" charset="0"/>
                <a:ea typeface="Tahoma" pitchFamily="34" charset="0"/>
                <a:cs typeface="Tahoma" pitchFamily="34" charset="0"/>
              </a:rPr>
              <a:t>BACKGROUND</a:t>
            </a:r>
          </a:p>
        </p:txBody>
      </p:sp>
      <p:sp>
        <p:nvSpPr>
          <p:cNvPr id="13" name="Rectangle 12"/>
          <p:cNvSpPr/>
          <p:nvPr/>
        </p:nvSpPr>
        <p:spPr>
          <a:xfrm>
            <a:off x="0" y="-7938"/>
            <a:ext cx="9144000" cy="2336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70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3" y="125413"/>
            <a:ext cx="2185987" cy="220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1" name="Text Box 4"/>
          <p:cNvSpPr txBox="1">
            <a:spLocks noChangeArrowheads="1"/>
          </p:cNvSpPr>
          <p:nvPr/>
        </p:nvSpPr>
        <p:spPr bwMode="auto">
          <a:xfrm>
            <a:off x="0" y="5151438"/>
            <a:ext cx="91440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rgbClr val="006666"/>
                </a:solidFill>
                <a:latin typeface="Tahoma" pitchFamily="34" charset="0"/>
                <a:cs typeface="Tahoma" pitchFamily="34" charset="0"/>
              </a:rPr>
              <a:t>INTRO NOTES</a:t>
            </a:r>
          </a:p>
        </p:txBody>
      </p:sp>
      <p:sp>
        <p:nvSpPr>
          <p:cNvPr id="29702" name="Text Box 4"/>
          <p:cNvSpPr txBox="1">
            <a:spLocks noChangeArrowheads="1"/>
          </p:cNvSpPr>
          <p:nvPr/>
        </p:nvSpPr>
        <p:spPr bwMode="auto">
          <a:xfrm>
            <a:off x="-57150" y="1160463"/>
            <a:ext cx="4371975"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9000" b="1" dirty="0">
                <a:solidFill>
                  <a:schemeClr val="bg1"/>
                </a:solidFill>
                <a:latin typeface="Tahoma" pitchFamily="34" charset="0"/>
                <a:cs typeface="Tahoma" pitchFamily="34" charset="0"/>
              </a:rPr>
              <a:t>NIGHT</a:t>
            </a:r>
          </a:p>
        </p:txBody>
      </p:sp>
      <p:pic>
        <p:nvPicPr>
          <p:cNvPr id="297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2338388"/>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4" name="Text Box 4"/>
          <p:cNvSpPr txBox="1">
            <a:spLocks noChangeArrowheads="1"/>
          </p:cNvSpPr>
          <p:nvPr/>
        </p:nvSpPr>
        <p:spPr bwMode="auto">
          <a:xfrm>
            <a:off x="4956175" y="1858963"/>
            <a:ext cx="43719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 typeface="Wingdings" pitchFamily="2" charset="2"/>
              <a:buNone/>
            </a:pPr>
            <a:r>
              <a:rPr lang="en-US" altLang="en-US" sz="3500" b="1" dirty="0">
                <a:solidFill>
                  <a:schemeClr val="bg1"/>
                </a:solidFill>
                <a:latin typeface="Tahoma" pitchFamily="34" charset="0"/>
                <a:cs typeface="Tahoma" pitchFamily="34" charset="0"/>
              </a:rPr>
              <a:t>BY ELIE WIESEL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92088" y="1890713"/>
            <a:ext cx="4179887" cy="342900"/>
            <a:chOff x="192659" y="1645821"/>
            <a:chExt cx="4179820" cy="342900"/>
          </a:xfrm>
        </p:grpSpPr>
        <p:pic>
          <p:nvPicPr>
            <p:cNvPr id="519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59" y="1645821"/>
              <a:ext cx="63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91" name="TextBox 49"/>
            <p:cNvSpPr txBox="1">
              <a:spLocks noChangeArrowheads="1"/>
            </p:cNvSpPr>
            <p:nvPr/>
          </p:nvSpPr>
          <p:spPr bwMode="auto">
            <a:xfrm>
              <a:off x="827658" y="1647299"/>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anose="040409050D0802020404" pitchFamily="82" charset="0"/>
                  <a:cs typeface="Times New Roman" panose="02020603050405020304" pitchFamily="18" charset="0"/>
                </a:rPr>
                <a:t>United States </a:t>
              </a:r>
              <a:r>
                <a:rPr lang="en-US" altLang="en-US" sz="1600" dirty="0">
                  <a:latin typeface="Stencil" panose="040409050D0802020404" pitchFamily="82" charset="0"/>
                  <a:cs typeface="Times New Roman" panose="02020603050405020304" pitchFamily="18" charset="0"/>
                </a:rPr>
                <a:t>of America</a:t>
              </a:r>
            </a:p>
          </p:txBody>
        </p:sp>
      </p:grpSp>
      <p:grpSp>
        <p:nvGrpSpPr>
          <p:cNvPr id="17" name="Group 16"/>
          <p:cNvGrpSpPr>
            <a:grpSpLocks/>
          </p:cNvGrpSpPr>
          <p:nvPr/>
        </p:nvGrpSpPr>
        <p:grpSpPr bwMode="auto">
          <a:xfrm>
            <a:off x="192088" y="2620963"/>
            <a:ext cx="4179887" cy="417512"/>
            <a:chOff x="192659" y="2376735"/>
            <a:chExt cx="4179820" cy="416844"/>
          </a:xfrm>
        </p:grpSpPr>
        <p:pic>
          <p:nvPicPr>
            <p:cNvPr id="518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59" y="2376735"/>
              <a:ext cx="635000" cy="41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89" name="TextBox 52"/>
            <p:cNvSpPr txBox="1">
              <a:spLocks noChangeArrowheads="1"/>
            </p:cNvSpPr>
            <p:nvPr/>
          </p:nvSpPr>
          <p:spPr bwMode="auto">
            <a:xfrm>
              <a:off x="827658" y="2455025"/>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latin typeface="Stencil" panose="040409050D0802020404" pitchFamily="82" charset="0"/>
                  <a:cs typeface="Times New Roman" panose="02020603050405020304" pitchFamily="18" charset="0"/>
                </a:rPr>
                <a:t>United </a:t>
              </a:r>
              <a:r>
                <a:rPr lang="en-US" altLang="en-US" sz="1600" dirty="0" smtClean="0">
                  <a:latin typeface="Stencil" panose="040409050D0802020404" pitchFamily="82" charset="0"/>
                  <a:cs typeface="Times New Roman" panose="02020603050405020304" pitchFamily="18" charset="0"/>
                </a:rPr>
                <a:t>Kingdom</a:t>
              </a:r>
              <a:endParaRPr lang="en-US" altLang="en-US" sz="1600" dirty="0">
                <a:latin typeface="Stencil" panose="040409050D0802020404" pitchFamily="82" charset="0"/>
                <a:cs typeface="Times New Roman" panose="02020603050405020304" pitchFamily="18" charset="0"/>
              </a:endParaRPr>
            </a:p>
          </p:txBody>
        </p:sp>
      </p:grpSp>
      <p:grpSp>
        <p:nvGrpSpPr>
          <p:cNvPr id="18" name="Group 17"/>
          <p:cNvGrpSpPr>
            <a:grpSpLocks/>
          </p:cNvGrpSpPr>
          <p:nvPr/>
        </p:nvGrpSpPr>
        <p:grpSpPr bwMode="auto">
          <a:xfrm>
            <a:off x="192088" y="2228850"/>
            <a:ext cx="4213225" cy="403225"/>
            <a:chOff x="192659" y="1983829"/>
            <a:chExt cx="4213071" cy="403487"/>
          </a:xfrm>
        </p:grpSpPr>
        <p:sp>
          <p:nvSpPr>
            <p:cNvPr id="5186" name="TextBox 50"/>
            <p:cNvSpPr txBox="1">
              <a:spLocks noChangeArrowheads="1"/>
            </p:cNvSpPr>
            <p:nvPr/>
          </p:nvSpPr>
          <p:spPr bwMode="auto">
            <a:xfrm>
              <a:off x="827658" y="2024150"/>
              <a:ext cx="357807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500" dirty="0" smtClean="0">
                  <a:latin typeface="Stencil" panose="040409050D0802020404" pitchFamily="82" charset="0"/>
                  <a:cs typeface="Times New Roman" panose="02020603050405020304" pitchFamily="18" charset="0"/>
                </a:rPr>
                <a:t>United </a:t>
              </a:r>
              <a:r>
                <a:rPr lang="en-US" altLang="en-US" sz="1500" dirty="0">
                  <a:latin typeface="Stencil" panose="040409050D0802020404" pitchFamily="82" charset="0"/>
                  <a:cs typeface="Times New Roman" panose="02020603050405020304" pitchFamily="18" charset="0"/>
                </a:rPr>
                <a:t>Soviet Socialist Republic</a:t>
              </a:r>
            </a:p>
          </p:txBody>
        </p:sp>
        <p:pic>
          <p:nvPicPr>
            <p:cNvPr id="5187"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59" y="1983829"/>
              <a:ext cx="634999" cy="40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p:cNvGrpSpPr>
            <a:grpSpLocks/>
          </p:cNvGrpSpPr>
          <p:nvPr/>
        </p:nvGrpSpPr>
        <p:grpSpPr bwMode="auto">
          <a:xfrm>
            <a:off x="587375" y="3035300"/>
            <a:ext cx="4179888" cy="419100"/>
            <a:chOff x="587530" y="2790760"/>
            <a:chExt cx="4179820" cy="419100"/>
          </a:xfrm>
        </p:grpSpPr>
        <p:pic>
          <p:nvPicPr>
            <p:cNvPr id="5184"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530" y="2790760"/>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85" name="TextBox 57"/>
            <p:cNvSpPr txBox="1">
              <a:spLocks noChangeArrowheads="1"/>
            </p:cNvSpPr>
            <p:nvPr/>
          </p:nvSpPr>
          <p:spPr bwMode="auto">
            <a:xfrm>
              <a:off x="1222529" y="284295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anose="040409050D0802020404" pitchFamily="82" charset="0"/>
                  <a:cs typeface="Times New Roman" panose="02020603050405020304" pitchFamily="18" charset="0"/>
                </a:rPr>
                <a:t>China</a:t>
              </a:r>
              <a:endParaRPr lang="en-US" altLang="en-US" sz="1600" dirty="0">
                <a:latin typeface="Stencil" panose="040409050D0802020404" pitchFamily="82" charset="0"/>
                <a:cs typeface="Times New Roman" panose="02020603050405020304" pitchFamily="18" charset="0"/>
              </a:endParaRPr>
            </a:p>
          </p:txBody>
        </p:sp>
      </p:grpSp>
      <p:grpSp>
        <p:nvGrpSpPr>
          <p:cNvPr id="15" name="Group 14"/>
          <p:cNvGrpSpPr>
            <a:grpSpLocks/>
          </p:cNvGrpSpPr>
          <p:nvPr/>
        </p:nvGrpSpPr>
        <p:grpSpPr bwMode="auto">
          <a:xfrm>
            <a:off x="587375" y="3454400"/>
            <a:ext cx="4179888" cy="419100"/>
            <a:chOff x="587529" y="3209860"/>
            <a:chExt cx="4179821" cy="419100"/>
          </a:xfrm>
        </p:grpSpPr>
        <p:pic>
          <p:nvPicPr>
            <p:cNvPr id="5182"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529" y="3209860"/>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83" name="TextBox 59"/>
            <p:cNvSpPr txBox="1">
              <a:spLocks noChangeArrowheads="1"/>
            </p:cNvSpPr>
            <p:nvPr/>
          </p:nvSpPr>
          <p:spPr bwMode="auto">
            <a:xfrm>
              <a:off x="1222529" y="326690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anose="040409050D0802020404" pitchFamily="82" charset="0"/>
                  <a:cs typeface="Times New Roman" panose="02020603050405020304" pitchFamily="18" charset="0"/>
                </a:rPr>
                <a:t>France</a:t>
              </a:r>
              <a:endParaRPr lang="en-US" altLang="en-US" sz="1600" dirty="0">
                <a:latin typeface="Stencil" panose="040409050D0802020404" pitchFamily="82" charset="0"/>
                <a:cs typeface="Times New Roman" panose="02020603050405020304" pitchFamily="18" charset="0"/>
              </a:endParaRPr>
            </a:p>
          </p:txBody>
        </p:sp>
      </p:grpSp>
      <p:grpSp>
        <p:nvGrpSpPr>
          <p:cNvPr id="14" name="Group 13"/>
          <p:cNvGrpSpPr>
            <a:grpSpLocks/>
          </p:cNvGrpSpPr>
          <p:nvPr/>
        </p:nvGrpSpPr>
        <p:grpSpPr bwMode="auto">
          <a:xfrm>
            <a:off x="587375" y="3849688"/>
            <a:ext cx="4179888" cy="393700"/>
            <a:chOff x="587529" y="3605454"/>
            <a:chExt cx="4179821" cy="393700"/>
          </a:xfrm>
        </p:grpSpPr>
        <p:pic>
          <p:nvPicPr>
            <p:cNvPr id="518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529" y="3605454"/>
              <a:ext cx="635000" cy="39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81" name="TextBox 61"/>
            <p:cNvSpPr txBox="1">
              <a:spLocks noChangeArrowheads="1"/>
            </p:cNvSpPr>
            <p:nvPr/>
          </p:nvSpPr>
          <p:spPr bwMode="auto">
            <a:xfrm>
              <a:off x="1222529" y="365760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anose="040409050D0802020404" pitchFamily="82" charset="0"/>
                  <a:cs typeface="Times New Roman" panose="02020603050405020304" pitchFamily="18" charset="0"/>
                </a:rPr>
                <a:t>Poland</a:t>
              </a:r>
              <a:endParaRPr lang="en-US" altLang="en-US" sz="1600" dirty="0">
                <a:latin typeface="Stencil" panose="040409050D0802020404" pitchFamily="82" charset="0"/>
                <a:cs typeface="Times New Roman" panose="02020603050405020304" pitchFamily="18" charset="0"/>
              </a:endParaRPr>
            </a:p>
          </p:txBody>
        </p:sp>
      </p:grpSp>
      <p:grpSp>
        <p:nvGrpSpPr>
          <p:cNvPr id="13" name="Group 12"/>
          <p:cNvGrpSpPr>
            <a:grpSpLocks/>
          </p:cNvGrpSpPr>
          <p:nvPr/>
        </p:nvGrpSpPr>
        <p:grpSpPr bwMode="auto">
          <a:xfrm>
            <a:off x="904875" y="4240213"/>
            <a:ext cx="4179888" cy="396875"/>
            <a:chOff x="905030" y="3996154"/>
            <a:chExt cx="4179820" cy="395594"/>
          </a:xfrm>
        </p:grpSpPr>
        <p:pic>
          <p:nvPicPr>
            <p:cNvPr id="5178"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030" y="3996154"/>
              <a:ext cx="635000" cy="39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79" name="TextBox 63"/>
            <p:cNvSpPr txBox="1">
              <a:spLocks noChangeArrowheads="1"/>
            </p:cNvSpPr>
            <p:nvPr/>
          </p:nvSpPr>
          <p:spPr bwMode="auto">
            <a:xfrm>
              <a:off x="1540029" y="403860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latin typeface="Stencil" pitchFamily="82" charset="0"/>
                </a:rPr>
                <a:t>Canada</a:t>
              </a:r>
            </a:p>
          </p:txBody>
        </p:sp>
      </p:grpSp>
      <p:grpSp>
        <p:nvGrpSpPr>
          <p:cNvPr id="8" name="Group 7"/>
          <p:cNvGrpSpPr>
            <a:grpSpLocks/>
          </p:cNvGrpSpPr>
          <p:nvPr/>
        </p:nvGrpSpPr>
        <p:grpSpPr bwMode="auto">
          <a:xfrm>
            <a:off x="904875" y="4637088"/>
            <a:ext cx="4179888" cy="395287"/>
            <a:chOff x="905030" y="4391748"/>
            <a:chExt cx="4179820" cy="395594"/>
          </a:xfrm>
        </p:grpSpPr>
        <p:pic>
          <p:nvPicPr>
            <p:cNvPr id="5176"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5030" y="4391748"/>
              <a:ext cx="634999" cy="39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77" name="TextBox 65"/>
            <p:cNvSpPr txBox="1">
              <a:spLocks noChangeArrowheads="1"/>
            </p:cNvSpPr>
            <p:nvPr/>
          </p:nvSpPr>
          <p:spPr bwMode="auto">
            <a:xfrm>
              <a:off x="1540029" y="4424371"/>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anose="040409050D0802020404" pitchFamily="82" charset="0"/>
                  <a:cs typeface="Times New Roman" panose="02020603050405020304" pitchFamily="18" charset="0"/>
                </a:rPr>
                <a:t>Australia</a:t>
              </a:r>
              <a:endParaRPr lang="en-US" altLang="en-US" sz="1600" dirty="0">
                <a:latin typeface="Stencil" panose="040409050D0802020404" pitchFamily="82" charset="0"/>
                <a:cs typeface="Times New Roman" panose="02020603050405020304" pitchFamily="18" charset="0"/>
              </a:endParaRPr>
            </a:p>
          </p:txBody>
        </p:sp>
      </p:grpSp>
      <p:grpSp>
        <p:nvGrpSpPr>
          <p:cNvPr id="7" name="Group 6"/>
          <p:cNvGrpSpPr>
            <a:grpSpLocks/>
          </p:cNvGrpSpPr>
          <p:nvPr/>
        </p:nvGrpSpPr>
        <p:grpSpPr bwMode="auto">
          <a:xfrm>
            <a:off x="904875" y="5032375"/>
            <a:ext cx="4179888" cy="395288"/>
            <a:chOff x="905030" y="4787342"/>
            <a:chExt cx="4179820" cy="395594"/>
          </a:xfrm>
        </p:grpSpPr>
        <p:pic>
          <p:nvPicPr>
            <p:cNvPr id="5174"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5030" y="4787342"/>
              <a:ext cx="635000" cy="39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75" name="TextBox 67"/>
            <p:cNvSpPr txBox="1">
              <a:spLocks noChangeArrowheads="1"/>
            </p:cNvSpPr>
            <p:nvPr/>
          </p:nvSpPr>
          <p:spPr bwMode="auto">
            <a:xfrm>
              <a:off x="1540029" y="480060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latin typeface="Stencil" pitchFamily="82" charset="0"/>
                </a:rPr>
                <a:t>New </a:t>
              </a:r>
              <a:r>
                <a:rPr lang="en-US" altLang="en-US" sz="1600" dirty="0" smtClean="0">
                  <a:latin typeface="Stencil" pitchFamily="82" charset="0"/>
                </a:rPr>
                <a:t>Zealand</a:t>
              </a:r>
              <a:endParaRPr lang="en-US" altLang="en-US" sz="1600" dirty="0">
                <a:latin typeface="Stencil" pitchFamily="82" charset="0"/>
              </a:endParaRPr>
            </a:p>
          </p:txBody>
        </p:sp>
      </p:grpSp>
      <p:grpSp>
        <p:nvGrpSpPr>
          <p:cNvPr id="3" name="Group 2"/>
          <p:cNvGrpSpPr>
            <a:grpSpLocks/>
          </p:cNvGrpSpPr>
          <p:nvPr/>
        </p:nvGrpSpPr>
        <p:grpSpPr bwMode="auto">
          <a:xfrm>
            <a:off x="1222375" y="5427663"/>
            <a:ext cx="4179888" cy="419100"/>
            <a:chOff x="1222529" y="5182936"/>
            <a:chExt cx="4179820" cy="419100"/>
          </a:xfrm>
        </p:grpSpPr>
        <p:pic>
          <p:nvPicPr>
            <p:cNvPr id="5172"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2529" y="5182936"/>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73" name="TextBox 69"/>
            <p:cNvSpPr txBox="1">
              <a:spLocks noChangeArrowheads="1"/>
            </p:cNvSpPr>
            <p:nvPr/>
          </p:nvSpPr>
          <p:spPr bwMode="auto">
            <a:xfrm>
              <a:off x="1857528" y="5210175"/>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latin typeface="Stencil" pitchFamily="82" charset="0"/>
                </a:rPr>
                <a:t>South </a:t>
              </a:r>
              <a:r>
                <a:rPr lang="en-US" altLang="en-US" sz="1600" dirty="0" smtClean="0">
                  <a:latin typeface="Stencil" pitchFamily="82" charset="0"/>
                </a:rPr>
                <a:t>Africa</a:t>
              </a:r>
              <a:endParaRPr lang="en-US" altLang="en-US" sz="1600" dirty="0">
                <a:latin typeface="Stencil" pitchFamily="82" charset="0"/>
              </a:endParaRPr>
            </a:p>
          </p:txBody>
        </p:sp>
      </p:grpSp>
      <p:grpSp>
        <p:nvGrpSpPr>
          <p:cNvPr id="2" name="Group 1"/>
          <p:cNvGrpSpPr>
            <a:grpSpLocks/>
          </p:cNvGrpSpPr>
          <p:nvPr/>
        </p:nvGrpSpPr>
        <p:grpSpPr bwMode="auto">
          <a:xfrm>
            <a:off x="1222375" y="5846763"/>
            <a:ext cx="4179888" cy="419100"/>
            <a:chOff x="1222529" y="5601971"/>
            <a:chExt cx="4179820" cy="419100"/>
          </a:xfrm>
        </p:grpSpPr>
        <p:pic>
          <p:nvPicPr>
            <p:cNvPr id="5170"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2529" y="5601971"/>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71" name="TextBox 71"/>
            <p:cNvSpPr txBox="1">
              <a:spLocks noChangeArrowheads="1"/>
            </p:cNvSpPr>
            <p:nvPr/>
          </p:nvSpPr>
          <p:spPr bwMode="auto">
            <a:xfrm>
              <a:off x="1857528" y="563880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itchFamily="82" charset="0"/>
                </a:rPr>
                <a:t>Netherlands</a:t>
              </a:r>
              <a:endParaRPr lang="en-US" altLang="en-US" sz="1600" dirty="0">
                <a:latin typeface="Stencil" pitchFamily="82" charset="0"/>
              </a:endParaRPr>
            </a:p>
          </p:txBody>
        </p:sp>
      </p:grpSp>
      <p:sp>
        <p:nvSpPr>
          <p:cNvPr id="29" name="Rectangle 28"/>
          <p:cNvSpPr/>
          <p:nvPr/>
        </p:nvSpPr>
        <p:spPr>
          <a:xfrm>
            <a:off x="4579938" y="633413"/>
            <a:ext cx="4559300" cy="560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367213" y="901700"/>
            <a:ext cx="349250" cy="5556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35" name="TextBox 45"/>
          <p:cNvSpPr txBox="1">
            <a:spLocks noChangeArrowheads="1"/>
          </p:cNvSpPr>
          <p:nvPr/>
        </p:nvSpPr>
        <p:spPr bwMode="auto">
          <a:xfrm>
            <a:off x="0" y="-85725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itchFamily="82" charset="0"/>
              </a:rPr>
              <a:t>WWII  &gt; Who?</a:t>
            </a:r>
          </a:p>
        </p:txBody>
      </p:sp>
      <p:sp>
        <p:nvSpPr>
          <p:cNvPr id="5136" name="TextBox 46"/>
          <p:cNvSpPr txBox="1">
            <a:spLocks noChangeArrowheads="1"/>
          </p:cNvSpPr>
          <p:nvPr/>
        </p:nvSpPr>
        <p:spPr bwMode="auto">
          <a:xfrm>
            <a:off x="0" y="823913"/>
            <a:ext cx="43719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anose="040409050D0802020404" pitchFamily="82" charset="0"/>
                <a:cs typeface="Times New Roman" panose="02020603050405020304" pitchFamily="18" charset="0"/>
              </a:rPr>
              <a:t>The </a:t>
            </a:r>
            <a:r>
              <a:rPr lang="en-US" altLang="en-US" sz="4600" dirty="0" smtClean="0">
                <a:latin typeface="Stencil" panose="040409050D0802020404" pitchFamily="82" charset="0"/>
                <a:cs typeface="Times New Roman" panose="02020603050405020304" pitchFamily="18" charset="0"/>
              </a:rPr>
              <a:t>Allies</a:t>
            </a:r>
            <a:endParaRPr lang="en-US" altLang="en-US" sz="4600" dirty="0">
              <a:latin typeface="Stencil" panose="040409050D0802020404" pitchFamily="82" charset="0"/>
              <a:cs typeface="Times New Roman" panose="02020603050405020304" pitchFamily="18" charset="0"/>
            </a:endParaRPr>
          </a:p>
        </p:txBody>
      </p:sp>
      <p:sp>
        <p:nvSpPr>
          <p:cNvPr id="5137" name="TextBox 47"/>
          <p:cNvSpPr txBox="1">
            <a:spLocks noChangeArrowheads="1"/>
          </p:cNvSpPr>
          <p:nvPr/>
        </p:nvSpPr>
        <p:spPr bwMode="auto">
          <a:xfrm>
            <a:off x="4767263" y="823913"/>
            <a:ext cx="43719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anose="040409050D0802020404" pitchFamily="82" charset="0"/>
                <a:cs typeface="Times New Roman" panose="02020603050405020304" pitchFamily="18" charset="0"/>
              </a:rPr>
              <a:t>The </a:t>
            </a:r>
            <a:r>
              <a:rPr lang="en-US" altLang="en-US" sz="4600" dirty="0" smtClean="0">
                <a:latin typeface="Stencil" panose="040409050D0802020404" pitchFamily="82" charset="0"/>
                <a:cs typeface="Times New Roman" panose="02020603050405020304" pitchFamily="18" charset="0"/>
              </a:rPr>
              <a:t>Axis</a:t>
            </a:r>
            <a:endParaRPr lang="en-US" altLang="en-US" sz="4600" dirty="0">
              <a:latin typeface="Stencil" panose="040409050D0802020404" pitchFamily="82" charset="0"/>
              <a:cs typeface="Times New Roman" panose="02020603050405020304" pitchFamily="18" charset="0"/>
            </a:endParaRPr>
          </a:p>
        </p:txBody>
      </p:sp>
      <p:grpSp>
        <p:nvGrpSpPr>
          <p:cNvPr id="20" name="Group 19"/>
          <p:cNvGrpSpPr>
            <a:grpSpLocks/>
          </p:cNvGrpSpPr>
          <p:nvPr/>
        </p:nvGrpSpPr>
        <p:grpSpPr bwMode="auto">
          <a:xfrm>
            <a:off x="4965700" y="1882775"/>
            <a:ext cx="4903788" cy="384175"/>
            <a:chOff x="4965781" y="1638201"/>
            <a:chExt cx="4903640" cy="384709"/>
          </a:xfrm>
        </p:grpSpPr>
        <p:pic>
          <p:nvPicPr>
            <p:cNvPr id="5167"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5781" y="1641910"/>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68"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5712" y="1638201"/>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69" name="TextBox 72"/>
            <p:cNvSpPr txBox="1">
              <a:spLocks noChangeArrowheads="1"/>
            </p:cNvSpPr>
            <p:nvPr/>
          </p:nvSpPr>
          <p:spPr bwMode="auto">
            <a:xfrm>
              <a:off x="6324600" y="1647299"/>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latin typeface="Stencil" pitchFamily="82" charset="0"/>
                </a:rPr>
                <a:t>Nazi </a:t>
              </a:r>
              <a:r>
                <a:rPr lang="en-US" altLang="en-US" sz="1600" dirty="0" smtClean="0">
                  <a:latin typeface="Stencil" pitchFamily="82" charset="0"/>
                </a:rPr>
                <a:t>Germany</a:t>
              </a:r>
              <a:endParaRPr lang="en-US" altLang="en-US" sz="1600" dirty="0">
                <a:latin typeface="Stencil" pitchFamily="82" charset="0"/>
              </a:endParaRPr>
            </a:p>
          </p:txBody>
        </p:sp>
      </p:grpSp>
      <p:grpSp>
        <p:nvGrpSpPr>
          <p:cNvPr id="21" name="Group 20"/>
          <p:cNvGrpSpPr>
            <a:grpSpLocks/>
          </p:cNvGrpSpPr>
          <p:nvPr/>
        </p:nvGrpSpPr>
        <p:grpSpPr bwMode="auto">
          <a:xfrm>
            <a:off x="4973638" y="2262188"/>
            <a:ext cx="4179887" cy="419100"/>
            <a:chOff x="4974087" y="2004750"/>
            <a:chExt cx="4179821" cy="419100"/>
          </a:xfrm>
        </p:grpSpPr>
        <p:sp>
          <p:nvSpPr>
            <p:cNvPr id="5165" name="TextBox 73"/>
            <p:cNvSpPr txBox="1">
              <a:spLocks noChangeArrowheads="1"/>
            </p:cNvSpPr>
            <p:nvPr/>
          </p:nvSpPr>
          <p:spPr bwMode="auto">
            <a:xfrm>
              <a:off x="5609087" y="206710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latin typeface="Stencil" pitchFamily="82" charset="0"/>
                </a:rPr>
                <a:t>japan</a:t>
              </a:r>
            </a:p>
          </p:txBody>
        </p:sp>
        <p:pic>
          <p:nvPicPr>
            <p:cNvPr id="5166"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74087" y="2004750"/>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p:cNvGrpSpPr>
            <a:grpSpLocks/>
          </p:cNvGrpSpPr>
          <p:nvPr/>
        </p:nvGrpSpPr>
        <p:grpSpPr bwMode="auto">
          <a:xfrm>
            <a:off x="5278438" y="2632075"/>
            <a:ext cx="4179887" cy="422275"/>
            <a:chOff x="5291587" y="2387316"/>
            <a:chExt cx="4179821" cy="422888"/>
          </a:xfrm>
        </p:grpSpPr>
        <p:pic>
          <p:nvPicPr>
            <p:cNvPr id="5163" name="Picture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91587" y="2387316"/>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64" name="TextBox 76"/>
            <p:cNvSpPr txBox="1">
              <a:spLocks noChangeArrowheads="1"/>
            </p:cNvSpPr>
            <p:nvPr/>
          </p:nvSpPr>
          <p:spPr bwMode="auto">
            <a:xfrm>
              <a:off x="5926587" y="247165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itchFamily="82" charset="0"/>
                </a:rPr>
                <a:t>Italy</a:t>
              </a:r>
              <a:endParaRPr lang="en-US" altLang="en-US" sz="1600" dirty="0">
                <a:latin typeface="Stencil" pitchFamily="82" charset="0"/>
              </a:endParaRPr>
            </a:p>
          </p:txBody>
        </p:sp>
      </p:grpSp>
      <p:grpSp>
        <p:nvGrpSpPr>
          <p:cNvPr id="23" name="Group 22"/>
          <p:cNvGrpSpPr>
            <a:grpSpLocks/>
          </p:cNvGrpSpPr>
          <p:nvPr/>
        </p:nvGrpSpPr>
        <p:grpSpPr bwMode="auto">
          <a:xfrm>
            <a:off x="5283200" y="3046413"/>
            <a:ext cx="4187825" cy="419100"/>
            <a:chOff x="5283281" y="2814360"/>
            <a:chExt cx="4188127" cy="419100"/>
          </a:xfrm>
        </p:grpSpPr>
        <p:pic>
          <p:nvPicPr>
            <p:cNvPr id="5161" name="Picture 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83281" y="2814360"/>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62" name="TextBox 78"/>
            <p:cNvSpPr txBox="1">
              <a:spLocks noChangeArrowheads="1"/>
            </p:cNvSpPr>
            <p:nvPr/>
          </p:nvSpPr>
          <p:spPr bwMode="auto">
            <a:xfrm>
              <a:off x="5926587" y="2869275"/>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itchFamily="82" charset="0"/>
                </a:rPr>
                <a:t>Hungary</a:t>
              </a:r>
              <a:endParaRPr lang="en-US" altLang="en-US" sz="1600" dirty="0">
                <a:latin typeface="Stencil" pitchFamily="82" charset="0"/>
              </a:endParaRPr>
            </a:p>
          </p:txBody>
        </p:sp>
      </p:grpSp>
      <p:grpSp>
        <p:nvGrpSpPr>
          <p:cNvPr id="24" name="Group 23"/>
          <p:cNvGrpSpPr>
            <a:grpSpLocks/>
          </p:cNvGrpSpPr>
          <p:nvPr/>
        </p:nvGrpSpPr>
        <p:grpSpPr bwMode="auto">
          <a:xfrm>
            <a:off x="5283200" y="3463925"/>
            <a:ext cx="4187825" cy="419100"/>
            <a:chOff x="5283281" y="3219450"/>
            <a:chExt cx="4188127" cy="419100"/>
          </a:xfrm>
        </p:grpSpPr>
        <p:pic>
          <p:nvPicPr>
            <p:cNvPr id="5159" name="Picture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3281" y="3219450"/>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60" name="TextBox 80"/>
            <p:cNvSpPr txBox="1">
              <a:spLocks noChangeArrowheads="1"/>
            </p:cNvSpPr>
            <p:nvPr/>
          </p:nvSpPr>
          <p:spPr bwMode="auto">
            <a:xfrm>
              <a:off x="5926587" y="327660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itchFamily="82" charset="0"/>
                </a:rPr>
                <a:t>Romania</a:t>
              </a:r>
              <a:endParaRPr lang="en-US" altLang="en-US" sz="1600" dirty="0">
                <a:latin typeface="Stencil" pitchFamily="82" charset="0"/>
              </a:endParaRPr>
            </a:p>
          </p:txBody>
        </p:sp>
      </p:grpSp>
      <p:grpSp>
        <p:nvGrpSpPr>
          <p:cNvPr id="25" name="Group 24"/>
          <p:cNvGrpSpPr>
            <a:grpSpLocks/>
          </p:cNvGrpSpPr>
          <p:nvPr/>
        </p:nvGrpSpPr>
        <p:grpSpPr bwMode="auto">
          <a:xfrm>
            <a:off x="5300663" y="3883025"/>
            <a:ext cx="4170362" cy="390525"/>
            <a:chOff x="5299906" y="3638550"/>
            <a:chExt cx="4171502" cy="390854"/>
          </a:xfrm>
        </p:grpSpPr>
        <p:pic>
          <p:nvPicPr>
            <p:cNvPr id="5157"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99906" y="3638550"/>
              <a:ext cx="635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58" name="TextBox 82"/>
            <p:cNvSpPr txBox="1">
              <a:spLocks noChangeArrowheads="1"/>
            </p:cNvSpPr>
            <p:nvPr/>
          </p:nvSpPr>
          <p:spPr bwMode="auto">
            <a:xfrm>
              <a:off x="5926587" y="369085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itchFamily="82" charset="0"/>
                </a:rPr>
                <a:t>Bulgaria</a:t>
              </a:r>
              <a:endParaRPr lang="en-US" altLang="en-US" sz="1600" dirty="0">
                <a:latin typeface="Stencil" pitchFamily="82" charset="0"/>
              </a:endParaRPr>
            </a:p>
          </p:txBody>
        </p:sp>
      </p:grpSp>
      <p:grpSp>
        <p:nvGrpSpPr>
          <p:cNvPr id="26" name="Group 25"/>
          <p:cNvGrpSpPr>
            <a:grpSpLocks/>
          </p:cNvGrpSpPr>
          <p:nvPr/>
        </p:nvGrpSpPr>
        <p:grpSpPr bwMode="auto">
          <a:xfrm>
            <a:off x="5605463" y="4267200"/>
            <a:ext cx="4171950" cy="393700"/>
            <a:chOff x="5606091" y="4021975"/>
            <a:chExt cx="4171502" cy="393700"/>
          </a:xfrm>
        </p:grpSpPr>
        <p:pic>
          <p:nvPicPr>
            <p:cNvPr id="5155" name="Picture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06091" y="4021975"/>
              <a:ext cx="635000" cy="39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56" name="TextBox 84"/>
            <p:cNvSpPr txBox="1">
              <a:spLocks noChangeArrowheads="1"/>
            </p:cNvSpPr>
            <p:nvPr/>
          </p:nvSpPr>
          <p:spPr bwMode="auto">
            <a:xfrm>
              <a:off x="6232772" y="407185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itchFamily="82" charset="0"/>
                </a:rPr>
                <a:t>Finland</a:t>
              </a:r>
              <a:endParaRPr lang="en-US" altLang="en-US" sz="1600" dirty="0">
                <a:latin typeface="Stencil" pitchFamily="82" charset="0"/>
              </a:endParaRPr>
            </a:p>
          </p:txBody>
        </p:sp>
      </p:grpSp>
      <p:grpSp>
        <p:nvGrpSpPr>
          <p:cNvPr id="27" name="Group 26"/>
          <p:cNvGrpSpPr>
            <a:grpSpLocks/>
          </p:cNvGrpSpPr>
          <p:nvPr/>
        </p:nvGrpSpPr>
        <p:grpSpPr bwMode="auto">
          <a:xfrm>
            <a:off x="5605463" y="4660900"/>
            <a:ext cx="4171950" cy="419100"/>
            <a:chOff x="5606091" y="4415675"/>
            <a:chExt cx="4171502" cy="419100"/>
          </a:xfrm>
        </p:grpSpPr>
        <p:pic>
          <p:nvPicPr>
            <p:cNvPr id="5153" name="Picture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06091" y="4415675"/>
              <a:ext cx="635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54" name="TextBox 86"/>
            <p:cNvSpPr txBox="1">
              <a:spLocks noChangeArrowheads="1"/>
            </p:cNvSpPr>
            <p:nvPr/>
          </p:nvSpPr>
          <p:spPr bwMode="auto">
            <a:xfrm>
              <a:off x="6232772" y="4479175"/>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itchFamily="82" charset="0"/>
                </a:rPr>
                <a:t>Thailand</a:t>
              </a:r>
              <a:endParaRPr lang="en-US" altLang="en-US" sz="1600" dirty="0">
                <a:latin typeface="Stencil" pitchFamily="82" charset="0"/>
              </a:endParaRPr>
            </a:p>
          </p:txBody>
        </p:sp>
      </p:grpSp>
      <p:grpSp>
        <p:nvGrpSpPr>
          <p:cNvPr id="28" name="Group 27"/>
          <p:cNvGrpSpPr>
            <a:grpSpLocks/>
          </p:cNvGrpSpPr>
          <p:nvPr/>
        </p:nvGrpSpPr>
        <p:grpSpPr bwMode="auto">
          <a:xfrm>
            <a:off x="5605463" y="5080000"/>
            <a:ext cx="4171950" cy="423863"/>
            <a:chOff x="5606091" y="4834775"/>
            <a:chExt cx="4171502" cy="424204"/>
          </a:xfrm>
        </p:grpSpPr>
        <p:pic>
          <p:nvPicPr>
            <p:cNvPr id="5151" name="Picture 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06091" y="4834775"/>
              <a:ext cx="635000" cy="42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52" name="TextBox 88"/>
            <p:cNvSpPr txBox="1">
              <a:spLocks noChangeArrowheads="1"/>
            </p:cNvSpPr>
            <p:nvPr/>
          </p:nvSpPr>
          <p:spPr bwMode="auto">
            <a:xfrm>
              <a:off x="6232772" y="4876800"/>
              <a:ext cx="354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smtClean="0">
                  <a:latin typeface="Stencil" pitchFamily="82" charset="0"/>
                </a:rPr>
                <a:t>Iraq</a:t>
              </a:r>
              <a:endParaRPr lang="en-US" altLang="en-US" sz="1600" dirty="0">
                <a:latin typeface="Stencil" pitchFamily="82" charset="0"/>
              </a:endParaRPr>
            </a:p>
          </p:txBody>
        </p:sp>
      </p:grpSp>
      <p:sp>
        <p:nvSpPr>
          <p:cNvPr id="75" name="Rectangle 74"/>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48"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49" name="TextBox 77"/>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a:t>
            </a:r>
          </a:p>
        </p:txBody>
      </p:sp>
      <p:pic>
        <p:nvPicPr>
          <p:cNvPr id="515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2"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1+#ppt_w/2"/>
                                          </p:val>
                                        </p:tav>
                                        <p:tav tm="100000">
                                          <p:val>
                                            <p:strVal val="#ppt_x"/>
                                          </p:val>
                                        </p:tav>
                                      </p:tavLst>
                                    </p:anim>
                                    <p:anim calcmode="lin" valueType="num">
                                      <p:cBhvr additive="base">
                                        <p:cTn id="53" dur="500" fill="hold"/>
                                        <p:tgtEl>
                                          <p:spTgt spid="3"/>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1+#ppt_w/2"/>
                                          </p:val>
                                        </p:tav>
                                        <p:tav tm="100000">
                                          <p:val>
                                            <p:strVal val="#ppt_x"/>
                                          </p:val>
                                        </p:tav>
                                      </p:tavLst>
                                    </p:anim>
                                    <p:anim calcmode="lin" valueType="num">
                                      <p:cBhvr additive="base">
                                        <p:cTn id="5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1+#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00"/>
                            </p:stCondLst>
                            <p:childTnLst>
                              <p:par>
                                <p:cTn id="66" presetID="2" presetClass="entr" presetSubtype="2"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000"/>
                            </p:stCondLst>
                            <p:childTnLst>
                              <p:par>
                                <p:cTn id="71" presetID="2" presetClass="entr" presetSubtype="2"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1500"/>
                            </p:stCondLst>
                            <p:childTnLst>
                              <p:par>
                                <p:cTn id="76" presetID="2" presetClass="entr" presetSubtype="2"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1+#ppt_w/2"/>
                                          </p:val>
                                        </p:tav>
                                        <p:tav tm="100000">
                                          <p:val>
                                            <p:strVal val="#ppt_x"/>
                                          </p:val>
                                        </p:tav>
                                      </p:tavLst>
                                    </p:anim>
                                    <p:anim calcmode="lin" valueType="num">
                                      <p:cBhvr additive="base">
                                        <p:cTn id="79" dur="500" fill="hold"/>
                                        <p:tgtEl>
                                          <p:spTgt spid="23"/>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2000"/>
                            </p:stCondLst>
                            <p:childTnLst>
                              <p:par>
                                <p:cTn id="81" presetID="2" presetClass="entr" presetSubtype="2"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1+#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2500"/>
                            </p:stCondLst>
                            <p:childTnLst>
                              <p:par>
                                <p:cTn id="86" presetID="2" presetClass="entr" presetSubtype="2" fill="hold"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1+#ppt_w/2"/>
                                          </p:val>
                                        </p:tav>
                                        <p:tav tm="100000">
                                          <p:val>
                                            <p:strVal val="#ppt_x"/>
                                          </p:val>
                                        </p:tav>
                                      </p:tavLst>
                                    </p:anim>
                                    <p:anim calcmode="lin" valueType="num">
                                      <p:cBhvr additive="base">
                                        <p:cTn id="89" dur="500" fill="hold"/>
                                        <p:tgtEl>
                                          <p:spTgt spid="25"/>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3000"/>
                            </p:stCondLst>
                            <p:childTnLst>
                              <p:par>
                                <p:cTn id="91" presetID="2" presetClass="entr" presetSubtype="2" fill="hold"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1+#ppt_w/2"/>
                                          </p:val>
                                        </p:tav>
                                        <p:tav tm="100000">
                                          <p:val>
                                            <p:strVal val="#ppt_x"/>
                                          </p:val>
                                        </p:tav>
                                      </p:tavLst>
                                    </p:anim>
                                    <p:anim calcmode="lin" valueType="num">
                                      <p:cBhvr additive="base">
                                        <p:cTn id="94" dur="500" fill="hold"/>
                                        <p:tgtEl>
                                          <p:spTgt spid="26"/>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3500"/>
                            </p:stCondLst>
                            <p:childTnLst>
                              <p:par>
                                <p:cTn id="96" presetID="2" presetClass="entr" presetSubtype="2" fill="hold"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1+#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4000"/>
                            </p:stCondLst>
                            <p:childTnLst>
                              <p:par>
                                <p:cTn id="101" presetID="2" presetClass="entr" presetSubtype="2" fill="hold" nodeType="after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1+#ppt_w/2"/>
                                          </p:val>
                                        </p:tav>
                                        <p:tav tm="100000">
                                          <p:val>
                                            <p:strVal val="#ppt_x"/>
                                          </p:val>
                                        </p:tav>
                                      </p:tavLst>
                                    </p:anim>
                                    <p:anim calcmode="lin" valueType="num">
                                      <p:cBhvr additive="base">
                                        <p:cTn id="10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1"/>
          <p:cNvGrpSpPr>
            <a:grpSpLocks/>
          </p:cNvGrpSpPr>
          <p:nvPr/>
        </p:nvGrpSpPr>
        <p:grpSpPr bwMode="auto">
          <a:xfrm>
            <a:off x="-14288" y="852488"/>
            <a:ext cx="9185276" cy="5580062"/>
            <a:chOff x="-14514" y="633912"/>
            <a:chExt cx="9184992" cy="5579654"/>
          </a:xfrm>
        </p:grpSpPr>
        <p:sp>
          <p:nvSpPr>
            <p:cNvPr id="104" name="Rectangle 103"/>
            <p:cNvSpPr/>
            <p:nvPr/>
          </p:nvSpPr>
          <p:spPr>
            <a:xfrm>
              <a:off x="6967096" y="633912"/>
              <a:ext cx="2203382" cy="5579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Rectangle 104"/>
            <p:cNvSpPr/>
            <p:nvPr/>
          </p:nvSpPr>
          <p:spPr>
            <a:xfrm>
              <a:off x="-14514" y="633912"/>
              <a:ext cx="2203383" cy="5579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Rectangle 105"/>
            <p:cNvSpPr/>
            <p:nvPr/>
          </p:nvSpPr>
          <p:spPr>
            <a:xfrm>
              <a:off x="1362" y="3351513"/>
              <a:ext cx="9142129" cy="2862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0" name="Rectangle 9"/>
          <p:cNvSpPr/>
          <p:nvPr/>
        </p:nvSpPr>
        <p:spPr>
          <a:xfrm>
            <a:off x="0" y="611188"/>
            <a:ext cx="914400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0" y="6213475"/>
            <a:ext cx="914400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9" name="TextBox 46"/>
          <p:cNvSpPr txBox="1">
            <a:spLocks noChangeArrowheads="1"/>
          </p:cNvSpPr>
          <p:nvPr/>
        </p:nvSpPr>
        <p:spPr bwMode="auto">
          <a:xfrm>
            <a:off x="2386013" y="1146175"/>
            <a:ext cx="43719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itchFamily="82" charset="0"/>
              </a:rPr>
              <a:t>Adolf </a:t>
            </a:r>
            <a:r>
              <a:rPr lang="en-US" altLang="en-US" sz="4600" dirty="0" smtClean="0">
                <a:latin typeface="Stencil" pitchFamily="82" charset="0"/>
              </a:rPr>
              <a:t>Hitler</a:t>
            </a:r>
            <a:endParaRPr lang="en-US" altLang="en-US" sz="4600" dirty="0">
              <a:latin typeface="Stencil" pitchFamily="82" charset="0"/>
            </a:endParaRPr>
          </a:p>
        </p:txBody>
      </p:sp>
      <p:pic>
        <p:nvPicPr>
          <p:cNvPr id="6150" name="Picture 2" descr="C:\Users\Jonathan\Documents\Teachers Pay Teachers\ANNEFRANK\PublicDomainImages\Adolf Hitler\450px-Signatur_Adolf_Hitl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711325"/>
            <a:ext cx="42862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1" name="Group 35"/>
          <p:cNvGrpSpPr>
            <a:grpSpLocks/>
          </p:cNvGrpSpPr>
          <p:nvPr/>
        </p:nvGrpSpPr>
        <p:grpSpPr bwMode="auto">
          <a:xfrm>
            <a:off x="-9525" y="985838"/>
            <a:ext cx="9153525" cy="1225550"/>
            <a:chOff x="-9828" y="767015"/>
            <a:chExt cx="9154139" cy="1224657"/>
          </a:xfrm>
        </p:grpSpPr>
        <p:pic>
          <p:nvPicPr>
            <p:cNvPr id="6181" name="Picture 19" descr="C:\Users\Jonathan\Documents\Teachers Pay Teachers\ANNEFRANK\PublicDomainImages\Adolf Hitler\200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36" y="767015"/>
              <a:ext cx="1050312"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3" descr="C:\Users\Jonathan\Documents\Teachers Pay Teachers\ANNEFRANK\PublicDomainImages\Adolf Hitler\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8" y="767015"/>
              <a:ext cx="1041810"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4" descr="C:\Users\Jonathan\Documents\Teachers Pay Teachers\ANNEFRANK\PublicDomainImages\Adolf Hitler\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813" y="767015"/>
              <a:ext cx="1041810"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4" name="Picture 5" descr="C:\Users\Jonathan\Documents\Teachers Pay Teachers\ANNEFRANK\PublicDomainImages\Adolf Hitler\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2501" y="767015"/>
              <a:ext cx="1041810"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2" name="Group 34"/>
          <p:cNvGrpSpPr>
            <a:grpSpLocks/>
          </p:cNvGrpSpPr>
          <p:nvPr/>
        </p:nvGrpSpPr>
        <p:grpSpPr bwMode="auto">
          <a:xfrm>
            <a:off x="-17463" y="2360613"/>
            <a:ext cx="9155113" cy="1235075"/>
            <a:chOff x="-16722" y="2054065"/>
            <a:chExt cx="9155133" cy="1235807"/>
          </a:xfrm>
        </p:grpSpPr>
        <p:pic>
          <p:nvPicPr>
            <p:cNvPr id="6177" name="Picture 7" descr="C:\Users\Jonathan\Documents\Teachers Pay Teachers\ANNEFRANK\PublicDomainImages\Adolf Hitler\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232" y="2065215"/>
              <a:ext cx="1060316"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8" descr="C:\Users\Jonathan\Documents\Teachers Pay Teachers\ANNEFRANK\PublicDomainImages\Adolf Hitler\1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6038" y="2054065"/>
              <a:ext cx="1041499"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9" descr="C:\Users\Jonathan\Documents\Teachers Pay Teachers\ANNEFRANK\PublicDomainImages\Adolf Hitler\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7152" y="2054065"/>
              <a:ext cx="1031259"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6" descr="C:\Users\Jonathan\Documents\Teachers Pay Teachers\ANNEFRANK\PublicDomainImages\Adolf Hitler\0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22" y="2065215"/>
              <a:ext cx="1066982" cy="122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3" name="Group 33"/>
          <p:cNvGrpSpPr>
            <a:grpSpLocks/>
          </p:cNvGrpSpPr>
          <p:nvPr/>
        </p:nvGrpSpPr>
        <p:grpSpPr bwMode="auto">
          <a:xfrm>
            <a:off x="1588" y="3730625"/>
            <a:ext cx="9161462" cy="1225550"/>
            <a:chOff x="1764" y="3367278"/>
            <a:chExt cx="9161404" cy="1225298"/>
          </a:xfrm>
        </p:grpSpPr>
        <p:pic>
          <p:nvPicPr>
            <p:cNvPr id="6168" name="Picture 10" descr="C:\Users\Jonathan\Documents\Teachers Pay Teachers\ANNEFRANK\PublicDomainImages\Adolf Hitler\1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4" y="3367280"/>
              <a:ext cx="1048496"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11" descr="C:\Users\Jonathan\Documents\Teachers Pay Teachers\ANNEFRANK\PublicDomainImages\Adolf Hitler\2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1232" y="3367279"/>
              <a:ext cx="1048476" cy="122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14" descr="C:\Users\Jonathan\Documents\Teachers Pay Teachers\ANNEFRANK\PublicDomainImages\Adolf Hitler\3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2694" y="3367284"/>
              <a:ext cx="1021829" cy="122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15" descr="C:\Users\Jonathan\Documents\Teachers Pay Teachers\ANNEFRANK\PublicDomainImages\Adolf Hitler\5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5495" y="3367284"/>
              <a:ext cx="1021829" cy="122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16" descr="C:\Users\Jonathan\Documents\Teachers Pay Teachers\ANNEFRANK\PublicDomainImages\Adolf Hitler\6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5825" y="3367278"/>
              <a:ext cx="1038269" cy="122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17" descr="C:\Users\Jonathan\Documents\Teachers Pay Teachers\ANNEFRANK\PublicDomainImages\Adolf Hitler\8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05066" y="3382433"/>
              <a:ext cx="1043226" cy="120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18" descr="C:\Users\Jonathan\Documents\Teachers Pay Teachers\ANNEFRANK\PublicDomainImages\Adolf Hitler\10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22534" y="3369221"/>
              <a:ext cx="1040634" cy="12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12" descr="C:\Users\Jonathan\Documents\Teachers Pay Teachers\ANNEFRANK\PublicDomainImages\Adolf Hitler\24.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47710" y="3367919"/>
              <a:ext cx="1021829"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13" descr="C:\Users\Jonathan\Documents\Teachers Pay Teachers\ANNEFRANK\PublicDomainImages\Adolf Hitler\25.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60865" y="3367919"/>
              <a:ext cx="1021829" cy="122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4" name="Group 32"/>
          <p:cNvGrpSpPr>
            <a:grpSpLocks/>
          </p:cNvGrpSpPr>
          <p:nvPr/>
        </p:nvGrpSpPr>
        <p:grpSpPr bwMode="auto">
          <a:xfrm>
            <a:off x="-17463" y="5111750"/>
            <a:ext cx="9172576" cy="1220788"/>
            <a:chOff x="-16844" y="4668593"/>
            <a:chExt cx="9172189" cy="1221958"/>
          </a:xfrm>
        </p:grpSpPr>
        <p:pic>
          <p:nvPicPr>
            <p:cNvPr id="6159" name="Picture 20" descr="C:\Users\Jonathan\Documents\Teachers Pay Teachers\ANNEFRANK\PublicDomainImages\Adolf Hitler\20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844" y="4679936"/>
              <a:ext cx="1038269" cy="121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1" descr="C:\Users\Jonathan\Documents\Teachers Pay Teachers\ANNEFRANK\PublicDomainImages\Adolf Hitler\30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3128" y="4679937"/>
              <a:ext cx="1038269" cy="121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2" descr="C:\Users\Jonathan\Documents\Teachers Pay Teachers\ANNEFRANK\PublicDomainImages\Adolf Hitler\50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24977" y="4668594"/>
              <a:ext cx="1038269" cy="121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3" descr="C:\Users\Jonathan\Documents\Teachers Pay Teachers\ANNEFRANK\PublicDomainImages\Adolf Hitler\60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24609" y="4679937"/>
              <a:ext cx="1038269" cy="121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C:\Users\Jonathan\Documents\Teachers Pay Teachers\ANNEFRANK\PublicDomainImages\Adolf Hitler\80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54654" y="4668596"/>
              <a:ext cx="1038269" cy="121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C:\Users\Jonathan\Documents\Teachers Pay Teachers\ANNEFRANK\PublicDomainImages\Adolf Hitler\100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67165" y="4668597"/>
              <a:ext cx="1038269" cy="121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C:\Users\Jonathan\Documents\Teachers Pay Teachers\ANNEFRANK\PublicDomainImages\Adolf Hitler\120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66797" y="4668598"/>
              <a:ext cx="1038269" cy="121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7" descr="C:\Users\Jonathan\Documents\Teachers Pay Teachers\ANNEFRANK\PublicDomainImages\Adolf Hitler\1600.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076038" y="4676586"/>
              <a:ext cx="1052558" cy="119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8" descr="C:\Users\Jonathan\Documents\Teachers Pay Teachers\ANNEFRANK\PublicDomainImages\Adolf Hitler\200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12119" y="4668593"/>
              <a:ext cx="1043226" cy="121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Rectangle 44"/>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56" name="Picture 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7" name="TextBox 48"/>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a:t>
            </a:r>
          </a:p>
        </p:txBody>
      </p:sp>
      <p:pic>
        <p:nvPicPr>
          <p:cNvPr id="6158" name="Picture 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7"/>
          <p:cNvSpPr txBox="1">
            <a:spLocks noChangeArrowheads="1"/>
          </p:cNvSpPr>
          <p:nvPr/>
        </p:nvSpPr>
        <p:spPr bwMode="auto">
          <a:xfrm>
            <a:off x="-58738" y="1577975"/>
            <a:ext cx="218757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4600" dirty="0">
                <a:latin typeface="Stencil" pitchFamily="82" charset="0"/>
              </a:rPr>
              <a:t>Adolf</a:t>
            </a:r>
          </a:p>
        </p:txBody>
      </p:sp>
      <p:sp>
        <p:nvSpPr>
          <p:cNvPr id="7171" name="TextBox 18"/>
          <p:cNvSpPr txBox="1">
            <a:spLocks noChangeArrowheads="1"/>
          </p:cNvSpPr>
          <p:nvPr/>
        </p:nvSpPr>
        <p:spPr bwMode="auto">
          <a:xfrm>
            <a:off x="-58738" y="1982788"/>
            <a:ext cx="247650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4600" dirty="0" smtClean="0">
                <a:latin typeface="Stencil" pitchFamily="82" charset="0"/>
              </a:rPr>
              <a:t>Hitler</a:t>
            </a:r>
            <a:endParaRPr lang="en-US" altLang="en-US" sz="4600" dirty="0">
              <a:latin typeface="Stencil" pitchFamily="82" charset="0"/>
            </a:endParaRPr>
          </a:p>
        </p:txBody>
      </p:sp>
      <p:pic>
        <p:nvPicPr>
          <p:cNvPr id="7172" name="Picture 2" descr="C:\Users\Jonathan\Documents\Teachers Pay Teachers\ANNEFRANK\PublicDomainImages\Adolf Hitler\450px-Signatur_Adolf_Hitl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2686050"/>
            <a:ext cx="21431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3008313" y="1035050"/>
            <a:ext cx="58594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n-US" altLang="en-US" sz="2400" dirty="0">
                <a:latin typeface="Stencil" pitchFamily="82" charset="0"/>
              </a:rPr>
              <a:t>A </a:t>
            </a:r>
            <a:r>
              <a:rPr lang="en-US" altLang="en-US" sz="2400" dirty="0" smtClean="0">
                <a:latin typeface="Stencil" pitchFamily="82" charset="0"/>
              </a:rPr>
              <a:t>German </a:t>
            </a:r>
            <a:r>
              <a:rPr lang="en-US" altLang="en-US" sz="2400" dirty="0">
                <a:latin typeface="Stencil" pitchFamily="82" charset="0"/>
              </a:rPr>
              <a:t>soldier in world war I</a:t>
            </a:r>
          </a:p>
          <a:p>
            <a:pPr>
              <a:buFont typeface="Wingdings" pitchFamily="2" charset="2"/>
              <a:buChar char="§"/>
            </a:pPr>
            <a:r>
              <a:rPr lang="en-US" altLang="en-US" sz="2400" dirty="0">
                <a:latin typeface="Stencil" pitchFamily="82" charset="0"/>
              </a:rPr>
              <a:t>A powerful public speaker</a:t>
            </a:r>
          </a:p>
          <a:p>
            <a:pPr>
              <a:buFont typeface="Wingdings" pitchFamily="2" charset="2"/>
              <a:buChar char="§"/>
            </a:pPr>
            <a:r>
              <a:rPr lang="en-US" altLang="en-US" sz="2400" dirty="0">
                <a:latin typeface="Stencil" pitchFamily="82" charset="0"/>
              </a:rPr>
              <a:t>The man </a:t>
            </a:r>
            <a:r>
              <a:rPr lang="en-US" altLang="en-US" sz="2400" dirty="0" smtClean="0">
                <a:latin typeface="Stencil" pitchFamily="82" charset="0"/>
              </a:rPr>
              <a:t>Germany </a:t>
            </a:r>
            <a:r>
              <a:rPr lang="en-US" altLang="en-US" sz="2400" dirty="0">
                <a:latin typeface="Stencil" pitchFamily="82" charset="0"/>
              </a:rPr>
              <a:t>hoped would help fix their economic problems in the aftermath of world war I</a:t>
            </a:r>
          </a:p>
          <a:p>
            <a:pPr>
              <a:buFont typeface="Wingdings" pitchFamily="2" charset="2"/>
              <a:buChar char="§"/>
            </a:pPr>
            <a:r>
              <a:rPr lang="en-US" altLang="en-US" sz="2400" dirty="0">
                <a:latin typeface="Stencil" pitchFamily="82" charset="0"/>
              </a:rPr>
              <a:t>The elected leader of </a:t>
            </a:r>
            <a:r>
              <a:rPr lang="en-US" altLang="en-US" sz="2400" dirty="0" smtClean="0">
                <a:latin typeface="Stencil" pitchFamily="82" charset="0"/>
              </a:rPr>
              <a:t>Germany</a:t>
            </a:r>
            <a:endParaRPr lang="en-US" altLang="en-US" sz="2400" dirty="0">
              <a:latin typeface="Stencil" pitchFamily="82" charset="0"/>
            </a:endParaRPr>
          </a:p>
          <a:p>
            <a:pPr>
              <a:buFont typeface="Wingdings" pitchFamily="2" charset="2"/>
              <a:buChar char="§"/>
            </a:pPr>
            <a:r>
              <a:rPr lang="en-US" altLang="en-US" sz="2400" dirty="0">
                <a:latin typeface="Stencil" pitchFamily="82" charset="0"/>
              </a:rPr>
              <a:t>The leader of the </a:t>
            </a:r>
            <a:r>
              <a:rPr lang="en-US" altLang="en-US" sz="2400" dirty="0" smtClean="0">
                <a:latin typeface="Stencil" pitchFamily="82" charset="0"/>
              </a:rPr>
              <a:t>Nazi </a:t>
            </a:r>
            <a:r>
              <a:rPr lang="en-US" altLang="en-US" sz="2400" dirty="0">
                <a:latin typeface="Stencil" pitchFamily="82" charset="0"/>
              </a:rPr>
              <a:t>political party</a:t>
            </a:r>
          </a:p>
          <a:p>
            <a:pPr>
              <a:buFont typeface="Wingdings" pitchFamily="2" charset="2"/>
              <a:buChar char="§"/>
            </a:pPr>
            <a:r>
              <a:rPr lang="en-US" altLang="en-US" sz="2400" dirty="0">
                <a:latin typeface="Stencil" pitchFamily="82" charset="0"/>
              </a:rPr>
              <a:t>An enemy of the </a:t>
            </a:r>
            <a:r>
              <a:rPr lang="en-US" altLang="en-US" sz="2400" dirty="0" smtClean="0">
                <a:latin typeface="Stencil" pitchFamily="82" charset="0"/>
              </a:rPr>
              <a:t>Jewish </a:t>
            </a:r>
            <a:r>
              <a:rPr lang="en-US" altLang="en-US" sz="2400" dirty="0">
                <a:latin typeface="Stencil" pitchFamily="82" charset="0"/>
              </a:rPr>
              <a:t>people</a:t>
            </a:r>
          </a:p>
          <a:p>
            <a:pPr>
              <a:buFont typeface="Wingdings" pitchFamily="2" charset="2"/>
              <a:buChar char="§"/>
            </a:pPr>
            <a:r>
              <a:rPr lang="en-US" altLang="en-US" sz="2400" dirty="0">
                <a:latin typeface="Stencil" pitchFamily="82" charset="0"/>
              </a:rPr>
              <a:t>The infamous initiator of the holocaust, one of the worst events in human history.</a:t>
            </a:r>
          </a:p>
        </p:txBody>
      </p:sp>
      <p:sp>
        <p:nvSpPr>
          <p:cNvPr id="7" name="Rectangle 6"/>
          <p:cNvSpPr/>
          <p:nvPr/>
        </p:nvSpPr>
        <p:spPr>
          <a:xfrm>
            <a:off x="3008313" y="1035050"/>
            <a:ext cx="6135687" cy="40163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3008313" y="1436688"/>
            <a:ext cx="6135687" cy="401637"/>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p:nvSpPr>
        <p:spPr>
          <a:xfrm>
            <a:off x="3008313" y="1795463"/>
            <a:ext cx="6135687" cy="1470025"/>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3008313" y="3248025"/>
            <a:ext cx="6135687" cy="40163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3008313" y="3643313"/>
            <a:ext cx="6135687" cy="75406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p:nvSpPr>
        <p:spPr>
          <a:xfrm>
            <a:off x="3008313" y="4332288"/>
            <a:ext cx="6135687" cy="401637"/>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18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82" name="TextBox 32"/>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 was </a:t>
            </a:r>
            <a:r>
              <a:rPr lang="en-US" altLang="en-US" sz="4600" dirty="0" smtClean="0">
                <a:solidFill>
                  <a:schemeClr val="bg1"/>
                </a:solidFill>
                <a:latin typeface="Stencil" pitchFamily="82" charset="0"/>
              </a:rPr>
              <a:t>Hitler?</a:t>
            </a:r>
            <a:endParaRPr lang="en-US" altLang="en-US" sz="4600" dirty="0">
              <a:solidFill>
                <a:schemeClr val="bg1"/>
              </a:solidFill>
              <a:latin typeface="Stencil" pitchFamily="82" charset="0"/>
            </a:endParaRPr>
          </a:p>
        </p:txBody>
      </p:sp>
      <p:pic>
        <p:nvPicPr>
          <p:cNvPr id="71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 calcmode="lin" valueType="num">
                                      <p:cBhvr additive="base">
                                        <p:cTn id="16" dur="500" fill="hold"/>
                                        <p:tgtEl>
                                          <p:spTgt spid="2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 calcmode="lin" valueType="num">
                                      <p:cBhvr additive="base">
                                        <p:cTn id="25" dur="5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 calcmode="lin" valueType="num">
                                      <p:cBhvr additive="base">
                                        <p:cTn id="34" dur="500" fill="hold"/>
                                        <p:tgtEl>
                                          <p:spTgt spid="21">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anim calcmode="lin" valueType="num">
                                      <p:cBhvr additive="base">
                                        <p:cTn id="43" dur="500" fill="hold"/>
                                        <p:tgtEl>
                                          <p:spTgt spid="21">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2" presetClass="entr" presetSubtype="2" fill="hold" grpId="0" nodeType="withEffect">
                                  <p:stCondLst>
                                    <p:cond delay="0"/>
                                  </p:stCondLst>
                                  <p:childTnLst>
                                    <p:set>
                                      <p:cBhvr>
                                        <p:cTn id="51" dur="1" fill="hold">
                                          <p:stCondLst>
                                            <p:cond delay="0"/>
                                          </p:stCondLst>
                                        </p:cTn>
                                        <p:tgtEl>
                                          <p:spTgt spid="21">
                                            <p:txEl>
                                              <p:pRg st="5" end="5"/>
                                            </p:txEl>
                                          </p:spTgt>
                                        </p:tgtEl>
                                        <p:attrNameLst>
                                          <p:attrName>style.visibility</p:attrName>
                                        </p:attrNameLst>
                                      </p:cBhvr>
                                      <p:to>
                                        <p:strVal val="visible"/>
                                      </p:to>
                                    </p:set>
                                    <p:anim calcmode="lin" valueType="num">
                                      <p:cBhvr additive="base">
                                        <p:cTn id="52" dur="500" fill="hold"/>
                                        <p:tgtEl>
                                          <p:spTgt spid="21">
                                            <p:txEl>
                                              <p:pRg st="5" end="5"/>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21">
                                            <p:txEl>
                                              <p:pRg st="6" end="6"/>
                                            </p:txEl>
                                          </p:spTgt>
                                        </p:tgtEl>
                                        <p:attrNameLst>
                                          <p:attrName>style.visibility</p:attrName>
                                        </p:attrNameLst>
                                      </p:cBhvr>
                                      <p:to>
                                        <p:strVal val="visible"/>
                                      </p:to>
                                    </p:set>
                                    <p:anim calcmode="lin" valueType="num">
                                      <p:cBhvr additive="base">
                                        <p:cTn id="61" dur="500" fill="hold"/>
                                        <p:tgtEl>
                                          <p:spTgt spid="21">
                                            <p:txEl>
                                              <p:pRg st="6" end="6"/>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7" grpId="0" animBg="1"/>
      <p:bldP spid="22" grpId="0" animBg="1"/>
      <p:bldP spid="23"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Jonathan\Documents\Teachers Pay Teachers\ANNEFRANK\PublicDomainImages\Adolf Hitler\Stammbaum_Adolf_Hitler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7113"/>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6"/>
          <p:cNvSpPr txBox="1">
            <a:spLocks noChangeArrowheads="1"/>
          </p:cNvSpPr>
          <p:nvPr/>
        </p:nvSpPr>
        <p:spPr bwMode="auto">
          <a:xfrm>
            <a:off x="1243013" y="2387600"/>
            <a:ext cx="21859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4600" dirty="0">
                <a:latin typeface="Stencil" pitchFamily="82" charset="0"/>
              </a:rPr>
              <a:t>Adolf</a:t>
            </a:r>
          </a:p>
        </p:txBody>
      </p:sp>
      <p:pic>
        <p:nvPicPr>
          <p:cNvPr id="8196" name="Picture 2" descr="C:\Users\Jonathan\Documents\Teachers Pay Teachers\ANNEFRANK\PublicDomainImages\Adolf Hitler\450px-Signatur_Adolf_Hitler.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7664450"/>
            <a:ext cx="42862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7"/>
          <p:cNvSpPr txBox="1">
            <a:spLocks noChangeArrowheads="1"/>
          </p:cNvSpPr>
          <p:nvPr/>
        </p:nvSpPr>
        <p:spPr bwMode="auto">
          <a:xfrm>
            <a:off x="1243013" y="2792413"/>
            <a:ext cx="2476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4600" dirty="0" smtClean="0">
                <a:latin typeface="Stencil" pitchFamily="82" charset="0"/>
              </a:rPr>
              <a:t>Hitler</a:t>
            </a:r>
            <a:endParaRPr lang="en-US" altLang="en-US" sz="4600" dirty="0">
              <a:latin typeface="Stencil" pitchFamily="82" charset="0"/>
            </a:endParaRPr>
          </a:p>
        </p:txBody>
      </p:sp>
      <p:sp>
        <p:nvSpPr>
          <p:cNvPr id="2" name="Rectangle 1"/>
          <p:cNvSpPr/>
          <p:nvPr/>
        </p:nvSpPr>
        <p:spPr>
          <a:xfrm>
            <a:off x="5443538" y="5311775"/>
            <a:ext cx="1044575" cy="741363"/>
          </a:xfrm>
          <a:prstGeom prst="rect">
            <a:avLst/>
          </a:prstGeom>
          <a:noFill/>
          <a:ln w="7620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Connector 6"/>
          <p:cNvCxnSpPr/>
          <p:nvPr/>
        </p:nvCxnSpPr>
        <p:spPr>
          <a:xfrm>
            <a:off x="5545138" y="4075113"/>
            <a:ext cx="0" cy="74295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956300" y="4818063"/>
            <a:ext cx="4763" cy="493712"/>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507038" y="4818063"/>
            <a:ext cx="4889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202" name="TextBox 16"/>
          <p:cNvSpPr txBox="1">
            <a:spLocks noChangeArrowheads="1"/>
          </p:cNvSpPr>
          <p:nvPr/>
        </p:nvSpPr>
        <p:spPr bwMode="auto">
          <a:xfrm>
            <a:off x="6561138" y="2881313"/>
            <a:ext cx="2555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4600" dirty="0">
                <a:latin typeface="Stencil" pitchFamily="82" charset="0"/>
              </a:rPr>
              <a:t>family</a:t>
            </a:r>
          </a:p>
        </p:txBody>
      </p:sp>
      <p:sp>
        <p:nvSpPr>
          <p:cNvPr id="8203" name="TextBox 17"/>
          <p:cNvSpPr txBox="1">
            <a:spLocks noChangeArrowheads="1"/>
          </p:cNvSpPr>
          <p:nvPr/>
        </p:nvSpPr>
        <p:spPr bwMode="auto">
          <a:xfrm>
            <a:off x="6581775" y="3286125"/>
            <a:ext cx="2476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4600" dirty="0">
                <a:latin typeface="Stencil" pitchFamily="82" charset="0"/>
              </a:rPr>
              <a:t>tree</a:t>
            </a:r>
          </a:p>
        </p:txBody>
      </p:sp>
      <p:sp>
        <p:nvSpPr>
          <p:cNvPr id="19" name="Rectangle 18"/>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20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6" name="TextBox 20"/>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 was </a:t>
            </a:r>
            <a:r>
              <a:rPr lang="en-US" altLang="en-US" sz="4600" dirty="0" smtClean="0">
                <a:solidFill>
                  <a:schemeClr val="bg1"/>
                </a:solidFill>
                <a:latin typeface="Stencil" pitchFamily="82" charset="0"/>
              </a:rPr>
              <a:t>Hitler?</a:t>
            </a:r>
            <a:endParaRPr lang="en-US" altLang="en-US" sz="4600" dirty="0">
              <a:solidFill>
                <a:schemeClr val="bg1"/>
              </a:solidFill>
              <a:latin typeface="Stencil" pitchFamily="82" charset="0"/>
            </a:endParaRPr>
          </a:p>
        </p:txBody>
      </p:sp>
      <p:pic>
        <p:nvPicPr>
          <p:cNvPr id="82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onathan\Documents\Teachers Pay Teachers\ANNEFRANK\PublicDomainImages\Adolf Hitler\450px-Signatur_Adolf_Hitl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2157413"/>
            <a:ext cx="21431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831850" y="1263650"/>
            <a:ext cx="2538413" cy="4613275"/>
            <a:chOff x="755650" y="1264076"/>
            <a:chExt cx="2538413" cy="4612422"/>
          </a:xfrm>
        </p:grpSpPr>
        <p:pic>
          <p:nvPicPr>
            <p:cNvPr id="9229" name="Picture 4" descr="C:\Users\Jonathan\Documents\Teachers Pay Teachers\ANNEFRANK\PublicDomainImages\Adolf Hitler\410px-Bundesarchiv_Bild_183-1989-0322-506,_Adolf_Hitler,_Kinderb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64076"/>
              <a:ext cx="253841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Box 13"/>
            <p:cNvSpPr txBox="1">
              <a:spLocks noChangeArrowheads="1"/>
            </p:cNvSpPr>
            <p:nvPr/>
          </p:nvSpPr>
          <p:spPr bwMode="auto">
            <a:xfrm>
              <a:off x="755650" y="5045501"/>
              <a:ext cx="2538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latin typeface="Stencil" pitchFamily="82" charset="0"/>
                </a:rPr>
                <a:t>Adolf Hitler as a baby</a:t>
              </a:r>
            </a:p>
          </p:txBody>
        </p:sp>
      </p:grpSp>
      <p:grpSp>
        <p:nvGrpSpPr>
          <p:cNvPr id="2" name="Group 1"/>
          <p:cNvGrpSpPr>
            <a:grpSpLocks/>
          </p:cNvGrpSpPr>
          <p:nvPr/>
        </p:nvGrpSpPr>
        <p:grpSpPr bwMode="auto">
          <a:xfrm>
            <a:off x="5842000" y="1263650"/>
            <a:ext cx="2538413" cy="4613275"/>
            <a:chOff x="5765800" y="1264076"/>
            <a:chExt cx="2538413" cy="4612422"/>
          </a:xfrm>
        </p:grpSpPr>
        <p:pic>
          <p:nvPicPr>
            <p:cNvPr id="9227" name="Picture 2" descr="C:\Users\Jonathan\Documents\Teachers Pay Teachers\ANNEFRANK\PublicDomainImages\Adolf Hitler\Adolf_Hitler_as_a_chi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042" y="1264076"/>
              <a:ext cx="2331796"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Box 14"/>
            <p:cNvSpPr txBox="1">
              <a:spLocks noChangeArrowheads="1"/>
            </p:cNvSpPr>
            <p:nvPr/>
          </p:nvSpPr>
          <p:spPr bwMode="auto">
            <a:xfrm>
              <a:off x="5765800" y="5045501"/>
              <a:ext cx="2538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latin typeface="Stencil" pitchFamily="82" charset="0"/>
                </a:rPr>
                <a:t>Adolf Hitler as a young boy</a:t>
              </a:r>
            </a:p>
          </p:txBody>
        </p:sp>
      </p:grpSp>
      <p:sp>
        <p:nvSpPr>
          <p:cNvPr id="9221" name="TextBox 17"/>
          <p:cNvSpPr txBox="1">
            <a:spLocks noChangeArrowheads="1"/>
          </p:cNvSpPr>
          <p:nvPr/>
        </p:nvSpPr>
        <p:spPr bwMode="auto">
          <a:xfrm>
            <a:off x="3251200" y="2800350"/>
            <a:ext cx="26844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itchFamily="82" charset="0"/>
              </a:rPr>
              <a:t>the</a:t>
            </a:r>
          </a:p>
        </p:txBody>
      </p:sp>
      <p:sp>
        <p:nvSpPr>
          <p:cNvPr id="9222" name="TextBox 18"/>
          <p:cNvSpPr txBox="1">
            <a:spLocks noChangeArrowheads="1"/>
          </p:cNvSpPr>
          <p:nvPr/>
        </p:nvSpPr>
        <p:spPr bwMode="auto">
          <a:xfrm>
            <a:off x="3251200" y="3203575"/>
            <a:ext cx="268446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itchFamily="82" charset="0"/>
              </a:rPr>
              <a:t>boy</a:t>
            </a:r>
          </a:p>
        </p:txBody>
      </p:sp>
      <p:sp>
        <p:nvSpPr>
          <p:cNvPr id="20" name="Rectangle 19"/>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22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5" name="TextBox 21"/>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 was </a:t>
            </a:r>
            <a:r>
              <a:rPr lang="en-US" altLang="en-US" sz="4600" dirty="0" smtClean="0">
                <a:solidFill>
                  <a:schemeClr val="bg1"/>
                </a:solidFill>
                <a:latin typeface="Stencil" pitchFamily="82" charset="0"/>
              </a:rPr>
              <a:t>Hitler?</a:t>
            </a:r>
            <a:endParaRPr lang="en-US" altLang="en-US" sz="4600" dirty="0">
              <a:solidFill>
                <a:schemeClr val="bg1"/>
              </a:solidFill>
              <a:latin typeface="Stencil" pitchFamily="82" charset="0"/>
            </a:endParaRPr>
          </a:p>
        </p:txBody>
      </p:sp>
      <p:pic>
        <p:nvPicPr>
          <p:cNvPr id="922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450850" y="1787525"/>
            <a:ext cx="2713038" cy="3487738"/>
            <a:chOff x="450971" y="1787044"/>
            <a:chExt cx="2713208" cy="3488116"/>
          </a:xfrm>
        </p:grpSpPr>
        <p:sp>
          <p:nvSpPr>
            <p:cNvPr id="10255" name="TextBox 13"/>
            <p:cNvSpPr txBox="1">
              <a:spLocks noChangeArrowheads="1"/>
            </p:cNvSpPr>
            <p:nvPr/>
          </p:nvSpPr>
          <p:spPr bwMode="auto">
            <a:xfrm>
              <a:off x="468434" y="4074831"/>
              <a:ext cx="25384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latin typeface="Stencil" pitchFamily="82" charset="0"/>
                </a:rPr>
                <a:t>Adolf Hitler as a soldier in world war </a:t>
              </a:r>
              <a:r>
                <a:rPr lang="en-US" altLang="en-US" sz="2400" dirty="0" smtClean="0">
                  <a:latin typeface="Stencil" pitchFamily="82" charset="0"/>
                </a:rPr>
                <a:t>I</a:t>
              </a:r>
              <a:endParaRPr lang="en-US" altLang="en-US" sz="2400" dirty="0">
                <a:latin typeface="Stencil" pitchFamily="82" charset="0"/>
              </a:endParaRPr>
            </a:p>
          </p:txBody>
        </p:sp>
        <p:pic>
          <p:nvPicPr>
            <p:cNvPr id="10256" name="Picture 2" descr="C:\Users\Jonathan\Documents\Teachers Pay Teachers\ANNEFRANK\PublicDomainImages\Adolf Hitler\779px-Bundesarchiv_Bild_146-1974-082-44,_Adolf_Hitler_im_Ersten_Weltkri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71" y="1787044"/>
              <a:ext cx="2713208" cy="208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5986463" y="1962150"/>
            <a:ext cx="2720975" cy="3313113"/>
            <a:chOff x="5987134" y="1962707"/>
            <a:chExt cx="2719856" cy="3312453"/>
          </a:xfrm>
        </p:grpSpPr>
        <p:pic>
          <p:nvPicPr>
            <p:cNvPr id="10253" name="Picture 3" descr="C:\Users\Jonathan\Documents\Teachers Pay Teachers\ANNEFRANK\PublicDomainImages\Adolf Hitler\lossy-page1-800px-German_soldiers._Adolf_Hitler_at_left,_1915_-_NARA_-_535934.ti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7134" y="1962707"/>
              <a:ext cx="2719856" cy="191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Box 19"/>
            <p:cNvSpPr txBox="1">
              <a:spLocks noChangeArrowheads="1"/>
            </p:cNvSpPr>
            <p:nvPr/>
          </p:nvSpPr>
          <p:spPr bwMode="auto">
            <a:xfrm>
              <a:off x="6077856" y="4074831"/>
              <a:ext cx="25384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latin typeface="Stencil" pitchFamily="82" charset="0"/>
                </a:rPr>
                <a:t>Adolf Hitler as a soldier in world war </a:t>
              </a:r>
              <a:r>
                <a:rPr lang="en-US" altLang="en-US" sz="2400" dirty="0" smtClean="0">
                  <a:latin typeface="Stencil" pitchFamily="82" charset="0"/>
                </a:rPr>
                <a:t>I</a:t>
              </a:r>
              <a:endParaRPr lang="en-US" altLang="en-US" sz="2400" dirty="0">
                <a:latin typeface="Stencil" pitchFamily="82" charset="0"/>
              </a:endParaRPr>
            </a:p>
          </p:txBody>
        </p:sp>
      </p:grpSp>
      <p:pic>
        <p:nvPicPr>
          <p:cNvPr id="10244" name="Picture 2" descr="C:\Users\Jonathan\Documents\Teachers Pay Teachers\ANNEFRANK\PublicDomainImages\Adolf Hitler\450px-Signatur_Adolf_Hitler.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5" y="2157413"/>
            <a:ext cx="21431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23"/>
          <p:cNvSpPr txBox="1">
            <a:spLocks noChangeArrowheads="1"/>
          </p:cNvSpPr>
          <p:nvPr/>
        </p:nvSpPr>
        <p:spPr bwMode="auto">
          <a:xfrm>
            <a:off x="3251200" y="2800350"/>
            <a:ext cx="26844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itchFamily="82" charset="0"/>
              </a:rPr>
              <a:t>the</a:t>
            </a:r>
          </a:p>
        </p:txBody>
      </p:sp>
      <p:sp>
        <p:nvSpPr>
          <p:cNvPr id="10246" name="TextBox 24"/>
          <p:cNvSpPr txBox="1">
            <a:spLocks noChangeArrowheads="1"/>
          </p:cNvSpPr>
          <p:nvPr/>
        </p:nvSpPr>
        <p:spPr bwMode="auto">
          <a:xfrm>
            <a:off x="3251200" y="3203575"/>
            <a:ext cx="268446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latin typeface="Stencil" pitchFamily="82" charset="0"/>
              </a:rPr>
              <a:t>soldier</a:t>
            </a:r>
          </a:p>
        </p:txBody>
      </p:sp>
      <p:cxnSp>
        <p:nvCxnSpPr>
          <p:cNvPr id="3" name="Straight Arrow Connector 2"/>
          <p:cNvCxnSpPr/>
          <p:nvPr/>
        </p:nvCxnSpPr>
        <p:spPr>
          <a:xfrm flipH="1" flipV="1">
            <a:off x="2162175" y="3600450"/>
            <a:ext cx="349250" cy="276225"/>
          </a:xfrm>
          <a:prstGeom prst="straightConnector1">
            <a:avLst/>
          </a:prstGeom>
          <a:ln>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999288" y="3009900"/>
            <a:ext cx="347662" cy="923925"/>
          </a:xfrm>
          <a:prstGeom prst="straightConnector1">
            <a:avLst/>
          </a:prstGeom>
          <a:ln>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0"/>
            <a:ext cx="9144000" cy="43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5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428625"/>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1" name="TextBox 26"/>
          <p:cNvSpPr txBox="1">
            <a:spLocks noChangeArrowheads="1"/>
          </p:cNvSpPr>
          <p:nvPr/>
        </p:nvSpPr>
        <p:spPr bwMode="auto">
          <a:xfrm>
            <a:off x="458788" y="-153988"/>
            <a:ext cx="8181975"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600" dirty="0">
                <a:solidFill>
                  <a:schemeClr val="bg1"/>
                </a:solidFill>
                <a:latin typeface="Stencil" pitchFamily="82" charset="0"/>
              </a:rPr>
              <a:t>WWII  &gt; who was </a:t>
            </a:r>
            <a:r>
              <a:rPr lang="en-US" altLang="en-US" sz="4600" dirty="0" smtClean="0">
                <a:solidFill>
                  <a:schemeClr val="bg1"/>
                </a:solidFill>
                <a:latin typeface="Stencil" pitchFamily="82" charset="0"/>
              </a:rPr>
              <a:t>Hitler?</a:t>
            </a:r>
            <a:endParaRPr lang="en-US" altLang="en-US" sz="4600" dirty="0">
              <a:solidFill>
                <a:schemeClr val="bg1"/>
              </a:solidFill>
              <a:latin typeface="Stencil" pitchFamily="82" charset="0"/>
            </a:endParaRPr>
          </a:p>
        </p:txBody>
      </p:sp>
      <p:pic>
        <p:nvPicPr>
          <p:cNvPr id="1025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6457950"/>
            <a:ext cx="926782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5579</TotalTime>
  <Words>1150</Words>
  <Application>Microsoft Office PowerPoint</Application>
  <PresentationFormat>On-screen Show (4:3)</PresentationFormat>
  <Paragraphs>205</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Wingdings</vt:lpstr>
      <vt:lpstr>Garamond</vt:lpstr>
      <vt:lpstr>Calibri</vt:lpstr>
      <vt:lpstr>Arial</vt:lpstr>
      <vt:lpstr>Book Antiqua</vt:lpstr>
      <vt:lpstr>Times New Roman</vt:lpstr>
      <vt:lpstr>Stencil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NIGHTIntroNotes</dc:title>
  <dc:creator>Created for Learning</dc:creator>
  <cp:lastModifiedBy>Hardigree, Michael A</cp:lastModifiedBy>
  <cp:revision>169</cp:revision>
  <dcterms:created xsi:type="dcterms:W3CDTF">2013-03-13T13:31:49Z</dcterms:created>
  <dcterms:modified xsi:type="dcterms:W3CDTF">2015-11-30T12:47:26Z</dcterms:modified>
</cp:coreProperties>
</file>